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3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0242" name="Shape 3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2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8674" name="Shape 1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9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0722" name="Shape 11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16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2770" name="Shape 11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4818" name="Shape 1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30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6866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3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8914" name="Shape 1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0962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2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3010" name="Shape 1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6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5058" name="Shape 1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68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7106" name="Shape 1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4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2290" name="Shape 4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7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49154" name="Shape 1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9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4338" name="Shape 5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6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6386" name="Shape 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5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8434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0482" name="Shape 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0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2530" name="Shape 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4578" name="Shape 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6626" name="Shape 9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>
            <a:cxnSpLocks noChangeShapeType="1"/>
          </p:cNvCxnSpPr>
          <p:nvPr/>
        </p:nvCxnSpPr>
        <p:spPr bwMode="auto">
          <a:xfrm>
            <a:off x="457200" y="549275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" name="Shape 12"/>
          <p:cNvCxnSpPr>
            <a:cxnSpLocks noChangeShapeType="1"/>
          </p:cNvCxnSpPr>
          <p:nvPr/>
        </p:nvCxnSpPr>
        <p:spPr bwMode="auto">
          <a:xfrm>
            <a:off x="457200" y="4845050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6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1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4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7"/>
          <p:cNvCxnSpPr>
            <a:cxnSpLocks noChangeShapeType="1"/>
          </p:cNvCxnSpPr>
          <p:nvPr/>
        </p:nvCxnSpPr>
        <p:spPr bwMode="auto">
          <a:xfrm>
            <a:off x="457200" y="5756275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hape 29"/>
          <p:cNvCxnSpPr>
            <a:cxnSpLocks noChangeShapeType="1"/>
          </p:cNvCxnSpPr>
          <p:nvPr/>
        </p:nvCxnSpPr>
        <p:spPr bwMode="auto">
          <a:xfrm>
            <a:off x="457200" y="15081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cxnSp>
        <p:nvCxnSpPr>
          <p:cNvPr id="1028" name="Shape 7"/>
          <p:cNvCxnSpPr>
            <a:cxnSpLocks noChangeShapeType="1"/>
          </p:cNvCxnSpPr>
          <p:nvPr/>
        </p:nvCxnSpPr>
        <p:spPr bwMode="auto">
          <a:xfrm>
            <a:off x="457200" y="669766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google.es/url?sa=i&amp;rct=j&amp;q=&amp;esrc=s&amp;source=images&amp;cd=&amp;docid=IBjORM-R-jPa_M&amp;tbnid=z5sx0OfkFdMNfM:&amp;ved=&amp;url=http://supazter.wordpress.com/category/arduino/&amp;ei=tQg5UbaoBoPSPOmWgIAP&amp;bvm=bv.43287494,d.ZWU&amp;psig=AFQjCNFN6d_69N21HG40UTlxvoB5FjqcFA&amp;ust=136277863813582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lfWD2Ws1Y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QjyL2XxJzT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3z8I-KmaFU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r>
              <a:rPr lang="es-ES" b="1" u="sng" smtClean="0">
                <a:solidFill>
                  <a:srgbClr val="5B595A"/>
                </a:solidFill>
                <a:latin typeface="Arial" charset="0"/>
                <a:cs typeface="Arial" charset="0"/>
                <a:sym typeface="Arial" charset="0"/>
              </a:rPr>
              <a:t>Informatikaren historia</a:t>
            </a:r>
          </a:p>
        </p:txBody>
      </p:sp>
      <p:sp>
        <p:nvSpPr>
          <p:cNvPr id="32" name="Shape 32"/>
          <p:cNvSpPr>
            <a:spLocks noChangeArrowheads="1"/>
          </p:cNvSpPr>
          <p:nvPr/>
        </p:nvSpPr>
        <p:spPr bwMode="auto">
          <a:xfrm>
            <a:off x="1587500" y="631825"/>
            <a:ext cx="5646738" cy="41021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Transistoreak eta TXIP-ak.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noAutofit/>
          </a:bodyPr>
          <a:lstStyle/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2400" smtClean="0">
                <a:latin typeface="Arial" charset="0"/>
                <a:cs typeface="Arial" charset="0"/>
              </a:rPr>
              <a:t>TRANSISTOREAK: balbula termoioniko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2400" smtClean="0">
                <a:latin typeface="Arial" charset="0"/>
                <a:cs typeface="Arial" charset="0"/>
              </a:rPr>
              <a:t>bat ordezkatzen du.1947 urtean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2400" smtClean="0">
                <a:latin typeface="Arial" charset="0"/>
                <a:cs typeface="Arial" charset="0"/>
              </a:rPr>
              <a:t>asmatu zuten Bell laborategiek.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2057400" lvl="4" indent="-2286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2400" smtClean="0">
                <a:latin typeface="Arial" charset="0"/>
                <a:cs typeface="Arial" charset="0"/>
              </a:rPr>
              <a:t>			TXIP-AK: pastila moduko bat da 		eta bertan dispositibo kantitate 		izugarria dago.</a:t>
            </a:r>
          </a:p>
          <a:p>
            <a:pPr marL="2057400" lvl="4" indent="-2286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»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99" name="Shape 99"/>
          <p:cNvSpPr>
            <a:spLocks noChangeArrowheads="1"/>
          </p:cNvSpPr>
          <p:nvPr/>
        </p:nvSpPr>
        <p:spPr bwMode="auto">
          <a:xfrm>
            <a:off x="6097588" y="1600200"/>
            <a:ext cx="2484437" cy="24780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27654" name="Picture 6" descr="arduin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573463"/>
            <a:ext cx="3800475" cy="2647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algn="ctr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Multimedia, internet eta Mooren legea.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5913" y="1631950"/>
            <a:ext cx="8229600" cy="4967288"/>
          </a:xfrm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i="1" smtClean="0">
                <a:latin typeface="Arial" charset="0"/>
                <a:cs typeface="Arial" charset="0"/>
              </a:rPr>
              <a:t>
Multimedia(1990):</a:t>
            </a:r>
            <a:r>
              <a:rPr lang="es-ES" sz="3000" smtClean="0">
                <a:latin typeface="Arial" charset="0"/>
                <a:cs typeface="Arial" charset="0"/>
              </a:rPr>
              <a:t>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komunikazio bitarte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ezberdinak erabiltzen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dira:testua, irudia,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 animazioa, soinua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 eta bideoa</a:t>
            </a:r>
            <a:r>
              <a:rPr lang="es-ES" sz="2400" smtClean="0">
                <a:latin typeface="Arial" charset="0"/>
                <a:cs typeface="Arial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29699" name="Shape 107">
            <a:hlinkClick r:id="rId3"/>
          </p:cNvPr>
          <p:cNvSpPr>
            <a:spLocks noChangeArrowheads="1"/>
          </p:cNvSpPr>
          <p:nvPr/>
        </p:nvSpPr>
        <p:spPr bwMode="auto">
          <a:xfrm>
            <a:off x="4227513" y="2400300"/>
            <a:ext cx="4572000" cy="3429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endParaRPr lang="es-ES" sz="3600" b="1" smtClean="0">
              <a:latin typeface="Arial" charset="0"/>
              <a:cs typeface="Arial" charset="0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30238" y="1663700"/>
            <a:ext cx="8229600" cy="4967288"/>
          </a:xfrm>
        </p:spPr>
        <p:txBody>
          <a:bodyPr>
            <a:noAutofit/>
          </a:bodyPr>
          <a:lstStyle/>
          <a:p>
            <a:pPr marL="41148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lang="es" sz="3000" i="1">
                <a:sym typeface="Arial"/>
              </a:rPr>
              <a:t>Internet(1990):</a:t>
            </a:r>
            <a:r>
              <a:rPr lang="es" sz="3000">
                <a:sym typeface="Arial"/>
              </a:rPr>
              <a:t> mundu osoko ordenagailuak konektatzen dituen sare bat da. Lehenengo serbidore web-a World Wide Web (www) izan zen 1990 sortua.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</p:txBody>
      </p:sp>
      <p:sp>
        <p:nvSpPr>
          <p:cNvPr id="31747" name="Shape 114">
            <a:hlinkClick r:id="rId3"/>
          </p:cNvPr>
          <p:cNvSpPr>
            <a:spLocks noChangeArrowheads="1"/>
          </p:cNvSpPr>
          <p:nvPr/>
        </p:nvSpPr>
        <p:spPr bwMode="auto">
          <a:xfrm>
            <a:off x="157163" y="2338388"/>
            <a:ext cx="4572000" cy="3429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endParaRPr lang="es-ES" sz="3600" b="1" smtClean="0">
              <a:latin typeface="Arial" charset="0"/>
              <a:cs typeface="Arial" charset="0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238125" y="1757363"/>
            <a:ext cx="4340225" cy="4967287"/>
          </a:xfrm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37000"/>
            </a:pPr>
            <a:r>
              <a:rPr lang="es-ES" sz="3000" i="1" smtClean="0">
                <a:latin typeface="Arial" charset="0"/>
                <a:cs typeface="Arial" charset="0"/>
              </a:rPr>
              <a:t>Mooren legea</a:t>
            </a:r>
            <a:r>
              <a:rPr lang="es-ES" sz="3000" smtClean="0">
                <a:latin typeface="Arial" charset="0"/>
                <a:cs typeface="Arial" charset="0"/>
              </a:rPr>
              <a:t>: 1965.urtean egindakko lege bat da. 18 hilabetero ordenagailuek bikoiztu behar dutela abiadura dio lege horrek.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33795" name="Shape 121">
            <a:hlinkClick r:id="rId3"/>
          </p:cNvPr>
          <p:cNvSpPr>
            <a:spLocks noChangeArrowheads="1"/>
          </p:cNvSpPr>
          <p:nvPr/>
        </p:nvSpPr>
        <p:spPr bwMode="auto">
          <a:xfrm>
            <a:off x="4478338" y="2370138"/>
            <a:ext cx="4572000" cy="3429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1963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79413" y="1616075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600" smtClean="0">
                <a:latin typeface="Arial" charset="0"/>
                <a:cs typeface="Arial" charset="0"/>
              </a:rPr>
              <a:t>Lehenengo mikrokomputagailua sortu zuten (DEC)</a:t>
            </a:r>
          </a:p>
        </p:txBody>
      </p:sp>
      <p:sp>
        <p:nvSpPr>
          <p:cNvPr id="128" name="Shape 128"/>
          <p:cNvSpPr>
            <a:spLocks noChangeArrowheads="1"/>
          </p:cNvSpPr>
          <p:nvPr/>
        </p:nvSpPr>
        <p:spPr bwMode="auto">
          <a:xfrm>
            <a:off x="3057525" y="2933700"/>
            <a:ext cx="5192713" cy="35083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1964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359275" y="2422525"/>
            <a:ext cx="4327525" cy="5173663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Ordenagailuen hirugarren belaunaldia. IBM 630 ordenagailua. IMB enpresak, IBM 360 ordenagailua sortu zuen.</a:t>
            </a:r>
          </a:p>
        </p:txBody>
      </p:sp>
      <p:sp>
        <p:nvSpPr>
          <p:cNvPr id="135" name="Shape 135"/>
          <p:cNvSpPr>
            <a:spLocks noChangeArrowheads="1"/>
          </p:cNvSpPr>
          <p:nvPr/>
        </p:nvSpPr>
        <p:spPr bwMode="auto">
          <a:xfrm>
            <a:off x="623888" y="2278063"/>
            <a:ext cx="3608387" cy="36083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1975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Altair 8800. Lehenengo mikrokonputagailu pertsonala.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Ordenagailuen 5. belaunaldia, lehenengo mikrokonputagailu pertsonala egin zuten.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142" name="Shape 142"/>
          <p:cNvSpPr>
            <a:spLocks noChangeArrowheads="1"/>
          </p:cNvSpPr>
          <p:nvPr/>
        </p:nvSpPr>
        <p:spPr bwMode="auto">
          <a:xfrm>
            <a:off x="3203575" y="2276475"/>
            <a:ext cx="3384550" cy="23764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Apple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Steve Jobs 1976. urtean apple enpresa sortu zuen.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149" name="Shape 149"/>
          <p:cNvSpPr>
            <a:spLocks noChangeArrowheads="1"/>
          </p:cNvSpPr>
          <p:nvPr/>
        </p:nvSpPr>
        <p:spPr bwMode="auto">
          <a:xfrm>
            <a:off x="5322888" y="2413000"/>
            <a:ext cx="2857500" cy="33432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0" name="Shape 150"/>
          <p:cNvSpPr>
            <a:spLocks noChangeArrowheads="1"/>
          </p:cNvSpPr>
          <p:nvPr/>
        </p:nvSpPr>
        <p:spPr bwMode="auto">
          <a:xfrm>
            <a:off x="1682750" y="2670175"/>
            <a:ext cx="2463800" cy="30861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Gaur egungo informatika:</a:t>
            </a:r>
          </a:p>
        </p:txBody>
      </p:sp>
      <p:sp>
        <p:nvSpPr>
          <p:cNvPr id="44034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157" name="Shape 157"/>
          <p:cNvSpPr>
            <a:spLocks noChangeArrowheads="1"/>
          </p:cNvSpPr>
          <p:nvPr/>
        </p:nvSpPr>
        <p:spPr bwMode="auto">
          <a:xfrm>
            <a:off x="457200" y="1670050"/>
            <a:ext cx="2171700" cy="2222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8" name="Shape 158"/>
          <p:cNvSpPr>
            <a:spLocks noChangeArrowheads="1"/>
          </p:cNvSpPr>
          <p:nvPr/>
        </p:nvSpPr>
        <p:spPr bwMode="auto">
          <a:xfrm>
            <a:off x="2465388" y="3659188"/>
            <a:ext cx="4064000" cy="31115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9" name="Shape 159"/>
          <p:cNvSpPr>
            <a:spLocks noChangeArrowheads="1"/>
          </p:cNvSpPr>
          <p:nvPr/>
        </p:nvSpPr>
        <p:spPr bwMode="auto">
          <a:xfrm>
            <a:off x="6146800" y="1511300"/>
            <a:ext cx="2540000" cy="25400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8" grpId="0" animBg="1"/>
      <p:bldP spid="1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Etorkizuneko informatika: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5580063" y="1557338"/>
            <a:ext cx="3178175" cy="4656137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Etorkizunean, informatika eta teknologia, usainaren, ikusmenaren, ukitzearen, entzutearen, guztatzearen sentiduak antzeratuko dituzte.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166" name="Shape 166"/>
          <p:cNvSpPr>
            <a:spLocks noChangeArrowheads="1"/>
          </p:cNvSpPr>
          <p:nvPr/>
        </p:nvSpPr>
        <p:spPr bwMode="auto">
          <a:xfrm>
            <a:off x="150813" y="2230438"/>
            <a:ext cx="5356225" cy="36480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Zer da informatika?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algn="ctr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b="1" smtClean="0">
                <a:latin typeface="Calibri" pitchFamily="34" charset="0"/>
                <a:cs typeface="Arial" charset="0"/>
                <a:sym typeface="Calibri" pitchFamily="34" charset="0"/>
              </a:rPr>
              <a:t>INFOR:informazioa + MATIKA:automatikoa.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b="1" smtClean="0">
                <a:latin typeface="Calibri" pitchFamily="34" charset="0"/>
                <a:cs typeface="Arial" charset="0"/>
                <a:sym typeface="Calibri" pitchFamily="34" charset="0"/>
              </a:rPr>
              <a:t>Ordenagailuekin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b="1" smtClean="0">
                <a:latin typeface="Calibri" pitchFamily="34" charset="0"/>
                <a:cs typeface="Arial" charset="0"/>
                <a:sym typeface="Calibri" pitchFamily="34" charset="0"/>
              </a:rPr>
              <a:t>zerikusia duen guztia 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b="1" smtClean="0">
                <a:latin typeface="Calibri" pitchFamily="34" charset="0"/>
                <a:cs typeface="Arial" charset="0"/>
                <a:sym typeface="Calibri" pitchFamily="34" charset="0"/>
              </a:rPr>
              <a:t>ikertzeaz eta irakasteaz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es-ES" sz="3000" b="1" smtClean="0">
                <a:latin typeface="Calibri" pitchFamily="34" charset="0"/>
                <a:cs typeface="Arial" charset="0"/>
                <a:sym typeface="Calibri" pitchFamily="34" charset="0"/>
              </a:rPr>
              <a:t> arduratzen den zientzia.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39" name="Shape 39"/>
          <p:cNvSpPr>
            <a:spLocks noChangeArrowheads="1"/>
          </p:cNvSpPr>
          <p:nvPr/>
        </p:nvSpPr>
        <p:spPr bwMode="auto">
          <a:xfrm>
            <a:off x="4537075" y="2447925"/>
            <a:ext cx="4330700" cy="3568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ChangeArrowheads="1"/>
          </p:cNvSpPr>
          <p:nvPr/>
        </p:nvSpPr>
        <p:spPr bwMode="auto">
          <a:xfrm>
            <a:off x="2243138" y="0"/>
            <a:ext cx="6900862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es-ES" sz="4800"/>
              <a:t>
</a:t>
            </a:r>
            <a:r>
              <a:rPr lang="es-ES" sz="4800" b="1">
                <a:solidFill>
                  <a:srgbClr val="FFFFFF"/>
                </a:solidFill>
              </a:rPr>
              <a:t>ZURIÑE URIARTE</a:t>
            </a:r>
          </a:p>
          <a:p>
            <a:pPr algn="ctr"/>
            <a:r>
              <a:rPr lang="es-ES" sz="4800" b="1">
                <a:solidFill>
                  <a:srgbClr val="FFFFFF"/>
                </a:solidFill>
              </a:rPr>
              <a:t>IRAIDE OLABARRIETA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18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
</a:t>
            </a:r>
            <a:r>
              <a:rPr lang="es-ES" sz="3600" b="1" smtClean="0">
                <a:latin typeface="Arial" charset="0"/>
                <a:cs typeface="Arial" charset="0"/>
              </a:rPr>
              <a:t>Algoritmoen asmakizuna: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1600 an Muhammad Musa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 pertsiarrak Algoritmoa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asmatu zuen, problemak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ebazteko.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46" name="Shape 46"/>
          <p:cNvSpPr>
            <a:spLocks noChangeArrowheads="1"/>
          </p:cNvSpPr>
          <p:nvPr/>
        </p:nvSpPr>
        <p:spPr bwMode="auto">
          <a:xfrm>
            <a:off x="2576513" y="3392488"/>
            <a:ext cx="2139950" cy="29559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" name="Shape 47"/>
          <p:cNvSpPr>
            <a:spLocks noChangeArrowheads="1"/>
          </p:cNvSpPr>
          <p:nvPr/>
        </p:nvSpPr>
        <p:spPr bwMode="auto">
          <a:xfrm>
            <a:off x="5183188" y="1885950"/>
            <a:ext cx="3863975" cy="46101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b="1" smtClean="0">
                <a:solidFill>
                  <a:srgbClr val="000000"/>
                </a:solidFill>
                <a:latin typeface="Arial" charset="0"/>
                <a:cs typeface="Arial" charset="0"/>
              </a:rPr>
              <a:t>
</a:t>
            </a:r>
            <a:r>
              <a:rPr lang="es-ES" sz="3600" b="1" smtClean="0">
                <a:latin typeface="Arial" charset="0"/>
                <a:cs typeface="Arial" charset="0"/>
              </a:rPr>
              <a:t>Automatismoa: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Automatismoa izaki artifizialak programatu zirenean sortu zen, XVIII. mendean. Jacques de Vaucansonek jotzailerik gabeko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flauta asmatu zuen, hamabi pieza desberdin jotzen zituen gurpil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moduko bati esker.</a:t>
            </a:r>
          </a:p>
        </p:txBody>
      </p:sp>
      <p:sp>
        <p:nvSpPr>
          <p:cNvPr id="54" name="Shape 54"/>
          <p:cNvSpPr>
            <a:spLocks noChangeArrowheads="1"/>
          </p:cNvSpPr>
          <p:nvPr/>
        </p:nvSpPr>
        <p:spPr bwMode="auto">
          <a:xfrm>
            <a:off x="4305300" y="3632200"/>
            <a:ext cx="4381500" cy="3017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endParaRPr lang="es-ES" sz="3600" b="1" smtClean="0">
              <a:latin typeface="Arial" charset="0"/>
              <a:cs typeface="Arial" charset="0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23850" y="1668463"/>
            <a:ext cx="8380413" cy="5189537"/>
          </a:xfrm>
        </p:spPr>
        <p:txBody>
          <a:bodyPr>
            <a:noAutofit/>
          </a:bodyPr>
          <a:lstStyle/>
          <a:p>
            <a:pPr marL="13716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-</a:t>
            </a:r>
            <a:r>
              <a:rPr lang="es-ES" sz="3300" smtClean="0">
                <a:latin typeface="Arial" charset="0"/>
                <a:cs typeface="Arial" charset="0"/>
              </a:rPr>
              <a:t>1623an Wilhem Schickardek kalkulatzeko lehenengo</a:t>
            </a:r>
          </a:p>
          <a:p>
            <a:pPr marL="13716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300" smtClean="0">
                <a:latin typeface="Arial" charset="0"/>
                <a:cs typeface="Arial" charset="0"/>
              </a:rPr>
              <a:t> makina sortu zuen.</a:t>
            </a:r>
          </a:p>
          <a:p>
            <a:pPr marL="13716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13716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2057400" lvl="4" indent="-2286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  		-1641-1645 urteen bitartean 	Blaise Pascalek arrakasta 	handiagoa izan zuen makina 	bat sortu zuen, batuketak egiten 	zituena.</a:t>
            </a:r>
            <a:r>
              <a:rPr lang="es-ES" sz="33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" name="Shape 61"/>
          <p:cNvSpPr>
            <a:spLocks noChangeArrowheads="1"/>
          </p:cNvSpPr>
          <p:nvPr/>
        </p:nvSpPr>
        <p:spPr bwMode="auto">
          <a:xfrm>
            <a:off x="77788" y="1646238"/>
            <a:ext cx="1557337" cy="1885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2" name="Shape 62"/>
          <p:cNvSpPr>
            <a:spLocks noChangeArrowheads="1"/>
          </p:cNvSpPr>
          <p:nvPr/>
        </p:nvSpPr>
        <p:spPr bwMode="auto">
          <a:xfrm>
            <a:off x="6227763" y="2205038"/>
            <a:ext cx="2654300" cy="19923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3" name="Shape 63"/>
          <p:cNvSpPr>
            <a:spLocks noChangeArrowheads="1"/>
          </p:cNvSpPr>
          <p:nvPr/>
        </p:nvSpPr>
        <p:spPr bwMode="auto">
          <a:xfrm>
            <a:off x="457200" y="3910013"/>
            <a:ext cx="2181225" cy="26574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endParaRPr lang="es-ES" sz="3600" b="1" smtClean="0">
              <a:latin typeface="Arial" charset="0"/>
              <a:cs typeface="Arial" charset="0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522413"/>
            <a:ext cx="8229600" cy="4967287"/>
          </a:xfrm>
        </p:spPr>
        <p:txBody>
          <a:bodyPr>
            <a:noAutofit/>
          </a:bodyPr>
          <a:lstStyle/>
          <a:p>
            <a:pPr marL="2743200" indent="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lang="es" sz="3000">
                <a:sym typeface="Arial"/>
              </a:rPr>
              <a:t>Leibnizek 1673an biderketak egiteko</a:t>
            </a:r>
          </a:p>
          <a:p>
            <a:pPr marL="2743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  <a:defRPr/>
            </a:pPr>
            <a:r>
              <a:rPr lang="es" sz="3000">
                <a:sym typeface="Arial"/>
              </a:rPr>
              <a:t>makina bat asmatu zuen, baina 1694 arte ez zen gauzatu.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/>
            </a:pPr>
            <a:endParaRPr sz="3000">
              <a:solidFill>
                <a:schemeClr val="dk1"/>
              </a:solidFill>
              <a:sym typeface="Arial"/>
            </a:endParaRPr>
          </a:p>
        </p:txBody>
      </p:sp>
      <p:sp>
        <p:nvSpPr>
          <p:cNvPr id="70" name="Shape 70"/>
          <p:cNvSpPr>
            <a:spLocks noChangeArrowheads="1"/>
          </p:cNvSpPr>
          <p:nvPr/>
        </p:nvSpPr>
        <p:spPr bwMode="auto">
          <a:xfrm>
            <a:off x="4860925" y="3725863"/>
            <a:ext cx="4108450" cy="276383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" name="Shape 71"/>
          <p:cNvSpPr>
            <a:spLocks noChangeArrowheads="1"/>
          </p:cNvSpPr>
          <p:nvPr/>
        </p:nvSpPr>
        <p:spPr bwMode="auto">
          <a:xfrm>
            <a:off x="630238" y="1639888"/>
            <a:ext cx="2287587" cy="2635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6"/>
          <p:cNvSpPr txBox="1">
            <a:spLocks noGrp="1"/>
          </p:cNvSpPr>
          <p:nvPr>
            <p:ph type="title"/>
          </p:nvPr>
        </p:nvSpPr>
        <p:spPr>
          <a:xfrm>
            <a:off x="611188" y="257175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endParaRPr lang="es-ES" sz="3600" b="1" smtClean="0">
              <a:latin typeface="Arial" charset="0"/>
              <a:cs typeface="Arial" charset="0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22250" y="1660525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1822an Charles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Babbagek matematika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taulak kalkulatzeko eta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inprimatzeko makina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bat sortu zuen; 1833an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makinaanalitiko bat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erantsizion eta aritmetika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eta logika operazio ugari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egin zitezkeen.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</p:txBody>
      </p:sp>
      <p:sp>
        <p:nvSpPr>
          <p:cNvPr id="78" name="Shape 78"/>
          <p:cNvSpPr>
            <a:spLocks noChangeArrowheads="1"/>
          </p:cNvSpPr>
          <p:nvPr/>
        </p:nvSpPr>
        <p:spPr bwMode="auto">
          <a:xfrm>
            <a:off x="4629150" y="1885950"/>
            <a:ext cx="4514850" cy="45164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000" b="1" smtClean="0">
                <a:latin typeface="Arial" charset="0"/>
                <a:cs typeface="Arial" charset="0"/>
              </a:rPr>
              <a:t>BABBAGEN MAKINA 1837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Baporezko motorea zeukan. Informazioa sartzeko tarjeta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perforadora bat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behar zen eta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informazioa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ateratzeko,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inprimagailu bat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 zuen, marrazketa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latin typeface="Arial" charset="0"/>
                <a:cs typeface="Arial" charset="0"/>
              </a:rPr>
              <a:t>ekipo batekin.</a:t>
            </a:r>
          </a:p>
        </p:txBody>
      </p:sp>
      <p:sp>
        <p:nvSpPr>
          <p:cNvPr id="85" name="Shape 85"/>
          <p:cNvSpPr>
            <a:spLocks noChangeArrowheads="1"/>
          </p:cNvSpPr>
          <p:nvPr/>
        </p:nvSpPr>
        <p:spPr bwMode="auto">
          <a:xfrm>
            <a:off x="3898900" y="2452688"/>
            <a:ext cx="4787900" cy="4114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indent="228600" eaLnBrk="1" hangingPunct="1">
              <a:buClr>
                <a:schemeClr val="accent1"/>
              </a:buClr>
            </a:pPr>
            <a:r>
              <a:rPr lang="es-ES" sz="3600" b="1" smtClean="0">
                <a:latin typeface="Arial" charset="0"/>
                <a:cs typeface="Arial" charset="0"/>
              </a:rPr>
              <a:t>Lehenengo ordenagailuak: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575675" cy="5127625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Lehenengo ordenagailua 1946an jarri zen abian. Hala eta guztiz ere, informatika gizakiaren mendeetako amets bati dagokio, makina pentsalari bat sortzearen ametsari. Bide horretatik egin ziren lehenengo lanak XVII.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 mendekoak dira,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Wilhelm Schickard,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Blaise Pascal eta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Gottfried von Leibniz-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es-ES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en garaikoak.</a:t>
            </a:r>
          </a:p>
        </p:txBody>
      </p:sp>
      <p:sp>
        <p:nvSpPr>
          <p:cNvPr id="92" name="Shape 92"/>
          <p:cNvSpPr>
            <a:spLocks noChangeArrowheads="1"/>
          </p:cNvSpPr>
          <p:nvPr/>
        </p:nvSpPr>
        <p:spPr bwMode="auto">
          <a:xfrm>
            <a:off x="4410075" y="3840163"/>
            <a:ext cx="4276725" cy="28114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Presentación en pantalla (4:3)</PresentationFormat>
  <Paragraphs>83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Diapositiva 1</vt:lpstr>
      <vt:lpstr>Zer da informatika?</vt:lpstr>
      <vt:lpstr>
Algoritmoen asmakizuna:</vt:lpstr>
      <vt:lpstr>
Automatismoa:</vt:lpstr>
      <vt:lpstr>Diapositiva 5</vt:lpstr>
      <vt:lpstr>Diapositiva 6</vt:lpstr>
      <vt:lpstr>Diapositiva 7</vt:lpstr>
      <vt:lpstr>BABBAGEN MAKINA 1837</vt:lpstr>
      <vt:lpstr>Lehenengo ordenagailuak:</vt:lpstr>
      <vt:lpstr>Transistoreak eta TXIP-ak.</vt:lpstr>
      <vt:lpstr>Multimedia, internet eta Mooren legea.</vt:lpstr>
      <vt:lpstr>Diapositiva 12</vt:lpstr>
      <vt:lpstr>Diapositiva 13</vt:lpstr>
      <vt:lpstr>1963</vt:lpstr>
      <vt:lpstr>1964</vt:lpstr>
      <vt:lpstr>1975</vt:lpstr>
      <vt:lpstr>Apple</vt:lpstr>
      <vt:lpstr>Gaur egungo informatika:</vt:lpstr>
      <vt:lpstr>Etorkizuneko informatika: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IRAIDE</dc:creator>
  <cp:lastModifiedBy>IRAIDE</cp:lastModifiedBy>
  <cp:revision>1</cp:revision>
  <dcterms:modified xsi:type="dcterms:W3CDTF">2013-03-07T21:54:56Z</dcterms:modified>
</cp:coreProperties>
</file>