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u.wikipedia.org/wiki/DN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eu.wikipedia.org/wiki/Birus" TargetMode="External"/><Relationship Id="rId4" Type="http://schemas.openxmlformats.org/officeDocument/2006/relationships/hyperlink" Target="http://eu.wikipedia.org/wiki/RN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u.wikipedia.org/wiki/Proteina" TargetMode="External"/><Relationship Id="rId3" Type="http://schemas.openxmlformats.org/officeDocument/2006/relationships/hyperlink" Target="http://eu.wikipedia.org/wiki/Azido_nukleiko" TargetMode="External"/><Relationship Id="rId7" Type="http://schemas.openxmlformats.org/officeDocument/2006/relationships/hyperlink" Target="http://eu.wikipedia.org/wiki/Aminoazido"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eu.wikipedia.org/wiki/Erribosoma" TargetMode="External"/><Relationship Id="rId5" Type="http://schemas.openxmlformats.org/officeDocument/2006/relationships/hyperlink" Target="http://eu.wikipedia.org/wiki/DNA" TargetMode="External"/><Relationship Id="rId4" Type="http://schemas.openxmlformats.org/officeDocument/2006/relationships/hyperlink" Target="http://eu.wikipedia.org/wiki/Monomero" TargetMode="External"/><Relationship Id="rId9"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hyperlink" Target="http://eu.wikipedia.org/wiki/Hirust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u.wikipedia.org/wiki/Austri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eu.wikipedia.org/wiki/Genetik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hyperlink" Target="http://eu.wikipedia.org/wiki/Genetika" TargetMode="External"/><Relationship Id="rId7" Type="http://schemas.openxmlformats.org/officeDocument/2006/relationships/hyperlink" Target="http://eu.wikipedia.org/wiki/Azpirako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eu.wikipedia.org/wiki/Alelo_gainartzaile" TargetMode="External"/><Relationship Id="rId5" Type="http://schemas.openxmlformats.org/officeDocument/2006/relationships/hyperlink" Target="http://eu.wikipedia.org/wiki/Fenotipo" TargetMode="External"/><Relationship Id="rId4" Type="http://schemas.openxmlformats.org/officeDocument/2006/relationships/hyperlink" Target="http://eu.wikipedia.org/wiki/Alel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u.wikipedia.org/wiki/Zelul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u.wikipedia.org/wiki/Zelula_zatiketa" TargetMode="External"/><Relationship Id="rId5" Type="http://schemas.openxmlformats.org/officeDocument/2006/relationships/hyperlink" Target="http://eu.wikipedia.org/wiki/Gameto" TargetMode="External"/><Relationship Id="rId4" Type="http://schemas.openxmlformats.org/officeDocument/2006/relationships/hyperlink" Target="http://eu.wikipedia.org/wiki/Diploid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eu.wikipedia.org/wiki/Adenina" TargetMode="External"/><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eu.wikipedia.org/wiki/Timina" TargetMode="External"/><Relationship Id="rId5" Type="http://schemas.openxmlformats.org/officeDocument/2006/relationships/hyperlink" Target="http://eu.wikipedia.org/wiki/Zitosina" TargetMode="External"/><Relationship Id="rId4" Type="http://schemas.openxmlformats.org/officeDocument/2006/relationships/hyperlink" Target="http://eu.wikipedia.org/wiki/Guanin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u.wikipedia.org/wiki/Genoma_mitokondrial" TargetMode="External"/><Relationship Id="rId3" Type="http://schemas.openxmlformats.org/officeDocument/2006/relationships/hyperlink" Target="http://eu.wikipedia.org/wiki/Zelula" TargetMode="External"/><Relationship Id="rId7" Type="http://schemas.openxmlformats.org/officeDocument/2006/relationships/hyperlink" Target="http://eu.wikipedia.org/wiki/Diploid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eu.wikipedia.org/wiki/Greziera" TargetMode="External"/><Relationship Id="rId5" Type="http://schemas.openxmlformats.org/officeDocument/2006/relationships/hyperlink" Target="http://eu.wikipedia.org/wiki/Proteina" TargetMode="External"/><Relationship Id="rId4" Type="http://schemas.openxmlformats.org/officeDocument/2006/relationships/hyperlink" Target="http://eu.wikipedia.org/wiki/DNA" TargetMode="Externa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eu.wikipedia.org/wiki/Sex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subTitle" idx="1"/>
          </p:nvPr>
        </p:nvSpPr>
        <p:spPr>
          <a:xfrm>
            <a:off x="685800" y="4124476"/>
            <a:ext cx="7772400" cy="949799"/>
          </a:xfrm>
          <a:prstGeom prst="rect">
            <a:avLst/>
          </a:prstGeom>
        </p:spPr>
        <p:txBody>
          <a:bodyPr lIns="91425" tIns="91425" rIns="91425" bIns="91425" anchor="ctr" anchorCtr="0">
            <a:noAutofit/>
          </a:bodyPr>
          <a:lstStyle/>
          <a:p>
            <a:pPr lvl="0" algn="ctr" rtl="0">
              <a:buNone/>
            </a:pPr>
            <a:r>
              <a:rPr lang="es" sz="4800"/>
              <a:t>GENETIKA</a:t>
            </a:r>
          </a:p>
        </p:txBody>
      </p:sp>
      <p:sp>
        <p:nvSpPr>
          <p:cNvPr id="29" name="Shape 29"/>
          <p:cNvSpPr/>
          <p:nvPr/>
        </p:nvSpPr>
        <p:spPr>
          <a:xfrm>
            <a:off x="-57396" y="-200704"/>
            <a:ext cx="9201395" cy="4325180"/>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Genea:</a:t>
            </a:r>
          </a:p>
        </p:txBody>
      </p:sp>
      <p:sp>
        <p:nvSpPr>
          <p:cNvPr id="90" name="Shape 90"/>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dirty="0">
                <a:solidFill>
                  <a:srgbClr val="000000"/>
                </a:solidFill>
              </a:rPr>
              <a:t>Genea</a:t>
            </a:r>
            <a:r>
              <a:rPr lang="es" sz="2400" dirty="0">
                <a:solidFill>
                  <a:srgbClr val="000000"/>
                </a:solidFill>
                <a:hlinkClick r:id="rId3"/>
              </a:rPr>
              <a:t> DNAaren</a:t>
            </a:r>
            <a:r>
              <a:rPr lang="es" sz="2400" dirty="0">
                <a:solidFill>
                  <a:srgbClr val="000000"/>
                </a:solidFill>
              </a:rPr>
              <a:t> atal</a:t>
            </a:r>
          </a:p>
          <a:p>
            <a:pPr lvl="0" rtl="0">
              <a:buNone/>
            </a:pPr>
            <a:r>
              <a:rPr lang="es" sz="2400" dirty="0">
                <a:solidFill>
                  <a:srgbClr val="000000"/>
                </a:solidFill>
              </a:rPr>
              <a:t> bat da (edo</a:t>
            </a:r>
            <a:r>
              <a:rPr lang="es" sz="2400" dirty="0">
                <a:solidFill>
                  <a:srgbClr val="000000"/>
                </a:solidFill>
                <a:hlinkClick r:id="rId4"/>
              </a:rPr>
              <a:t> RNAaren</a:t>
            </a:r>
          </a:p>
          <a:p>
            <a:pPr lvl="0" rtl="0">
              <a:buNone/>
            </a:pPr>
            <a:r>
              <a:rPr lang="es" sz="2400" dirty="0">
                <a:solidFill>
                  <a:srgbClr val="000000"/>
                </a:solidFill>
              </a:rPr>
              <a:t> atala, hainbat</a:t>
            </a:r>
            <a:r>
              <a:rPr lang="es" sz="2400" dirty="0">
                <a:solidFill>
                  <a:srgbClr val="000000"/>
                </a:solidFill>
                <a:hlinkClick r:id="rId5"/>
              </a:rPr>
              <a:t> birusen</a:t>
            </a:r>
            <a:r>
              <a:rPr lang="es" sz="2400" dirty="0">
                <a:solidFill>
                  <a:srgbClr val="000000"/>
                </a:solidFill>
              </a:rPr>
              <a:t> </a:t>
            </a:r>
          </a:p>
          <a:p>
            <a:pPr lvl="0" rtl="0">
              <a:buNone/>
            </a:pPr>
            <a:r>
              <a:rPr lang="es-ES" sz="2400" dirty="0" smtClean="0">
                <a:solidFill>
                  <a:srgbClr val="000000"/>
                </a:solidFill>
              </a:rPr>
              <a:t>K</a:t>
            </a:r>
            <a:r>
              <a:rPr lang="es" sz="2400" dirty="0" smtClean="0">
                <a:solidFill>
                  <a:srgbClr val="000000"/>
                </a:solidFill>
              </a:rPr>
              <a:t>asuan)</a:t>
            </a:r>
            <a:endParaRPr lang="es" sz="2400" dirty="0">
              <a:solidFill>
                <a:srgbClr val="000000"/>
              </a:solidFill>
            </a:endParaRPr>
          </a:p>
        </p:txBody>
      </p:sp>
      <p:sp>
        <p:nvSpPr>
          <p:cNvPr id="91" name="Shape 91"/>
          <p:cNvSpPr/>
          <p:nvPr/>
        </p:nvSpPr>
        <p:spPr>
          <a:xfrm>
            <a:off x="4053832" y="2255400"/>
            <a:ext cx="4632966" cy="3707429"/>
          </a:xfrm>
          <a:prstGeom prst="rect">
            <a:avLst/>
          </a:prstGeom>
          <a:blipFill>
            <a:blip r:embed="rId6"/>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DNA-tik proteinara:</a:t>
            </a:r>
          </a:p>
        </p:txBody>
      </p:sp>
      <p:sp>
        <p:nvSpPr>
          <p:cNvPr id="97" name="Shape 97"/>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b="1"/>
              <a:t>Transkipzioa eta itzulpena:</a:t>
            </a:r>
          </a:p>
          <a:p>
            <a:pPr lvl="0" rtl="0">
              <a:buNone/>
            </a:pPr>
            <a:r>
              <a:rPr lang="es" sz="2400"/>
              <a:t>  </a:t>
            </a:r>
          </a:p>
          <a:p>
            <a:endParaRPr/>
          </a:p>
          <a:p>
            <a:pPr lvl="0" rtl="0">
              <a:buNone/>
            </a:pPr>
            <a:r>
              <a:rPr lang="es" sz="2400"/>
              <a:t>  DNA harizpian agertzen den nukleotido sekuentzia mRNA batera transkribatzen da. Sekuentzia hau aldi berean organismoarentzat ezinbestekoa den proteina bat emateko itzultzen da. Lehenik eta behin DNAn dagoen informazioa RNAra pasa behar da. Horretarako, DNA helizearen kate bat erabiltzen da.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DNA-tik proteinara:</a:t>
            </a:r>
          </a:p>
        </p:txBody>
      </p:sp>
      <p:sp>
        <p:nvSpPr>
          <p:cNvPr id="103" name="Shape 103"/>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a:solidFill>
                  <a:srgbClr val="000000"/>
                </a:solidFill>
              </a:rPr>
              <a:t>Azido erribonukleikoa (oro har </a:t>
            </a:r>
          </a:p>
          <a:p>
            <a:pPr lvl="0" rtl="0">
              <a:buNone/>
            </a:pPr>
            <a:r>
              <a:rPr lang="es" sz="2400">
                <a:solidFill>
                  <a:srgbClr val="000000"/>
                </a:solidFill>
              </a:rPr>
              <a:t>RNA siglarekin laburtua; edota, </a:t>
            </a:r>
          </a:p>
          <a:p>
            <a:pPr lvl="0" rtl="0">
              <a:buNone/>
            </a:pPr>
            <a:r>
              <a:rPr lang="es" sz="2400">
                <a:solidFill>
                  <a:srgbClr val="000000"/>
                </a:solidFill>
              </a:rPr>
              <a:t>batzuetan, ARN siglarekin)</a:t>
            </a:r>
          </a:p>
          <a:p>
            <a:pPr lvl="0" rtl="0">
              <a:buNone/>
            </a:pPr>
            <a:r>
              <a:rPr lang="es" sz="2400">
                <a:solidFill>
                  <a:srgbClr val="000000"/>
                </a:solidFill>
                <a:hlinkClick r:id="rId3"/>
              </a:rPr>
              <a:t>azido nukleiko</a:t>
            </a:r>
            <a:r>
              <a:rPr lang="es" sz="2400">
                <a:solidFill>
                  <a:srgbClr val="000000"/>
                </a:solidFill>
              </a:rPr>
              <a:t> mota bat da, </a:t>
            </a:r>
          </a:p>
          <a:p>
            <a:pPr lvl="0" rtl="0">
              <a:buNone/>
            </a:pPr>
            <a:r>
              <a:rPr lang="es" sz="2400">
                <a:solidFill>
                  <a:srgbClr val="000000"/>
                </a:solidFill>
              </a:rPr>
              <a:t>nukleotido</a:t>
            </a:r>
            <a:r>
              <a:rPr lang="es" sz="2400">
                <a:solidFill>
                  <a:srgbClr val="000000"/>
                </a:solidFill>
                <a:hlinkClick r:id="rId4"/>
              </a:rPr>
              <a:t> monomeroz</a:t>
            </a:r>
            <a:r>
              <a:rPr lang="es" sz="2400">
                <a:solidFill>
                  <a:srgbClr val="000000"/>
                </a:solidFill>
              </a:rPr>
              <a:t> osatua,</a:t>
            </a:r>
            <a:r>
              <a:rPr lang="es" sz="2400">
                <a:solidFill>
                  <a:srgbClr val="000000"/>
                </a:solidFill>
                <a:hlinkClick r:id="rId5"/>
              </a:rPr>
              <a:t> </a:t>
            </a:r>
          </a:p>
          <a:p>
            <a:pPr lvl="0" rtl="0">
              <a:buNone/>
            </a:pPr>
            <a:r>
              <a:rPr lang="es" sz="2400">
                <a:solidFill>
                  <a:srgbClr val="000000"/>
                </a:solidFill>
                <a:hlinkClick r:id="rId5"/>
              </a:rPr>
              <a:t>DNA</a:t>
            </a:r>
            <a:r>
              <a:rPr lang="es" sz="2400">
                <a:solidFill>
                  <a:srgbClr val="000000"/>
                </a:solidFill>
              </a:rPr>
              <a:t> eta</a:t>
            </a:r>
            <a:r>
              <a:rPr lang="es" sz="2400">
                <a:solidFill>
                  <a:srgbClr val="000000"/>
                </a:solidFill>
                <a:hlinkClick r:id="rId6"/>
              </a:rPr>
              <a:t> erribosomen</a:t>
            </a:r>
            <a:r>
              <a:rPr lang="es" sz="2400">
                <a:solidFill>
                  <a:srgbClr val="000000"/>
                </a:solidFill>
              </a:rPr>
              <a:t> arteko </a:t>
            </a:r>
          </a:p>
          <a:p>
            <a:pPr lvl="0" rtl="0">
              <a:buNone/>
            </a:pPr>
            <a:r>
              <a:rPr lang="es" sz="2400">
                <a:solidFill>
                  <a:srgbClr val="000000"/>
                </a:solidFill>
              </a:rPr>
              <a:t>mezulari eginkizuna duena.</a:t>
            </a:r>
            <a:r>
              <a:rPr lang="es" sz="2400">
                <a:solidFill>
                  <a:srgbClr val="000000"/>
                </a:solidFill>
                <a:hlinkClick r:id="rId7"/>
              </a:rPr>
              <a:t> </a:t>
            </a:r>
          </a:p>
          <a:p>
            <a:pPr lvl="0" rtl="0">
              <a:buNone/>
            </a:pPr>
            <a:r>
              <a:rPr lang="es" sz="2400">
                <a:solidFill>
                  <a:srgbClr val="000000"/>
                </a:solidFill>
                <a:hlinkClick r:id="rId7"/>
              </a:rPr>
              <a:t>Aminoazidoak</a:t>
            </a:r>
            <a:r>
              <a:rPr lang="es" sz="2400">
                <a:solidFill>
                  <a:srgbClr val="000000"/>
                </a:solidFill>
              </a:rPr>
              <a:t> erabiliz</a:t>
            </a:r>
            <a:r>
              <a:rPr lang="es" sz="2400">
                <a:solidFill>
                  <a:srgbClr val="000000"/>
                </a:solidFill>
                <a:hlinkClick r:id="rId8"/>
              </a:rPr>
              <a:t> proteinak</a:t>
            </a:r>
            <a:r>
              <a:rPr lang="es" sz="2400">
                <a:solidFill>
                  <a:srgbClr val="000000"/>
                </a:solidFill>
              </a:rPr>
              <a:t> </a:t>
            </a:r>
          </a:p>
          <a:p>
            <a:pPr lvl="0" rtl="0">
              <a:buNone/>
            </a:pPr>
            <a:r>
              <a:rPr lang="es" sz="2400">
                <a:solidFill>
                  <a:srgbClr val="000000"/>
                </a:solidFill>
              </a:rPr>
              <a:t>ekoizteko eginkizuna ere badu.</a:t>
            </a:r>
          </a:p>
        </p:txBody>
      </p:sp>
      <p:sp>
        <p:nvSpPr>
          <p:cNvPr id="104" name="Shape 104"/>
          <p:cNvSpPr/>
          <p:nvPr/>
        </p:nvSpPr>
        <p:spPr>
          <a:xfrm>
            <a:off x="4893385" y="1878391"/>
            <a:ext cx="4151714" cy="4758180"/>
          </a:xfrm>
          <a:prstGeom prst="rect">
            <a:avLst/>
          </a:prstGeom>
          <a:blipFill>
            <a:blip r:embed="rId9"/>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RNA motak:</a:t>
            </a:r>
          </a:p>
        </p:txBody>
      </p:sp>
      <p:sp>
        <p:nvSpPr>
          <p:cNvPr id="110" name="Shape 110"/>
          <p:cNvSpPr txBox="1">
            <a:spLocks noGrp="1"/>
          </p:cNvSpPr>
          <p:nvPr>
            <p:ph type="body" idx="1"/>
          </p:nvPr>
        </p:nvSpPr>
        <p:spPr>
          <a:xfrm>
            <a:off x="457200" y="1627529"/>
            <a:ext cx="8229600" cy="4655700"/>
          </a:xfrm>
          <a:prstGeom prst="rect">
            <a:avLst/>
          </a:prstGeom>
        </p:spPr>
        <p:txBody>
          <a:bodyPr lIns="91425" tIns="91425" rIns="91425" bIns="91425" anchor="t" anchorCtr="0">
            <a:noAutofit/>
          </a:bodyPr>
          <a:lstStyle/>
          <a:p>
            <a:pPr lvl="0" rtl="0">
              <a:lnSpc>
                <a:spcPct val="115000"/>
              </a:lnSpc>
              <a:spcBef>
                <a:spcPts val="1400"/>
              </a:spcBef>
              <a:spcAft>
                <a:spcPts val="400"/>
              </a:spcAft>
              <a:buNone/>
            </a:pPr>
            <a:r>
              <a:rPr lang="es" sz="2400" b="1">
                <a:solidFill>
                  <a:srgbClr val="000000"/>
                </a:solidFill>
              </a:rPr>
              <a:t>RNA erribosomikoak (rRNA edo ARNe)</a:t>
            </a:r>
          </a:p>
          <a:p>
            <a:pPr lvl="0" rtl="0">
              <a:lnSpc>
                <a:spcPct val="115000"/>
              </a:lnSpc>
              <a:spcBef>
                <a:spcPts val="0"/>
              </a:spcBef>
              <a:buNone/>
            </a:pPr>
            <a:r>
              <a:rPr lang="es" sz="2400">
                <a:solidFill>
                  <a:srgbClr val="000000"/>
                </a:solidFill>
              </a:rPr>
              <a:t>Proteina-konplexu bat osatzen du erribosomak eratuz; hau da, proteinak sintetizatzen diren organuluak.</a:t>
            </a:r>
          </a:p>
          <a:p>
            <a:pPr lvl="0" rtl="0">
              <a:lnSpc>
                <a:spcPct val="115000"/>
              </a:lnSpc>
              <a:spcBef>
                <a:spcPts val="1400"/>
              </a:spcBef>
              <a:spcAft>
                <a:spcPts val="400"/>
              </a:spcAft>
              <a:buNone/>
            </a:pPr>
            <a:r>
              <a:rPr lang="es" sz="2400" b="1">
                <a:solidFill>
                  <a:srgbClr val="000000"/>
                </a:solidFill>
              </a:rPr>
              <a:t>RNA mezularia (mRNA edo ARNm)</a:t>
            </a:r>
          </a:p>
          <a:p>
            <a:pPr lvl="0" rtl="0">
              <a:lnSpc>
                <a:spcPct val="115000"/>
              </a:lnSpc>
              <a:spcBef>
                <a:spcPts val="0"/>
              </a:spcBef>
              <a:buNone/>
            </a:pPr>
            <a:r>
              <a:rPr lang="es" sz="2400">
                <a:solidFill>
                  <a:srgbClr val="000000"/>
                </a:solidFill>
              </a:rPr>
              <a:t>Hari bakarreko kate lineala da; DNAren informazio genetikoa zitoplasmara eramaten du, proteinen sintesia egiteko.</a:t>
            </a:r>
          </a:p>
          <a:p>
            <a:pPr lvl="0" rtl="0">
              <a:lnSpc>
                <a:spcPct val="115000"/>
              </a:lnSpc>
              <a:spcBef>
                <a:spcPts val="1400"/>
              </a:spcBef>
              <a:spcAft>
                <a:spcPts val="400"/>
              </a:spcAft>
              <a:buNone/>
            </a:pPr>
            <a:r>
              <a:rPr lang="es" sz="2400" b="1">
                <a:solidFill>
                  <a:srgbClr val="000000"/>
                </a:solidFill>
              </a:rPr>
              <a:t>RNA transferentziazkoak (tRNA edo ARNt)</a:t>
            </a:r>
          </a:p>
          <a:p>
            <a:pPr lvl="0" rtl="0">
              <a:lnSpc>
                <a:spcPct val="115000"/>
              </a:lnSpc>
              <a:spcBef>
                <a:spcPts val="0"/>
              </a:spcBef>
              <a:buNone/>
            </a:pPr>
            <a:r>
              <a:rPr lang="es" sz="2400">
                <a:solidFill>
                  <a:srgbClr val="000000"/>
                </a:solidFill>
                <a:hlinkClick r:id="rId3"/>
              </a:rPr>
              <a:t>Hirusta</a:t>
            </a:r>
            <a:r>
              <a:rPr lang="es" sz="2400">
                <a:solidFill>
                  <a:srgbClr val="000000"/>
                </a:solidFill>
              </a:rPr>
              <a:t> egitura dauka; zati batzuetan oinarriak elkartu eta besteetan, berriz, bukleak sortzen dira, elkartzerik ez dagoenez gero.</a:t>
            </a: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Herentzia:</a:t>
            </a:r>
          </a:p>
        </p:txBody>
      </p:sp>
      <p:sp>
        <p:nvSpPr>
          <p:cNvPr id="116" name="Shape 116"/>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a:solidFill>
                  <a:srgbClr val="000000"/>
                </a:solidFill>
              </a:rPr>
              <a:t>
Herentzia genetikoa, belaunaldiz belaunaldi, ezaugarri fisiologikoak, morfologikoak eta biokimikoak transmititzeko modua da. </a:t>
            </a:r>
          </a:p>
          <a:p>
            <a:endParaRPr/>
          </a:p>
          <a:p>
            <a:pPr lvl="0" rtl="0">
              <a:buNone/>
            </a:pPr>
            <a:r>
              <a:rPr lang="es" sz="2400">
                <a:solidFill>
                  <a:srgbClr val="000000"/>
                </a:solidFill>
              </a:rPr>
              <a:t>Hemofiliaren geneen transmisioak sexuari loturiko herentziaren eredua jarraitzen du. Eredu horrek hemofilia ez ezik, gainonetzeko sexuari loturiko herentziaren bidez hartutako gaitzentzat ere balio du.</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Herentziaren transmizioa</a:t>
            </a:r>
          </a:p>
        </p:txBody>
      </p:sp>
      <p:sp>
        <p:nvSpPr>
          <p:cNvPr id="122" name="Shape 122"/>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endParaRPr/>
          </a:p>
        </p:txBody>
      </p:sp>
      <p:sp>
        <p:nvSpPr>
          <p:cNvPr id="123" name="Shape 123"/>
          <p:cNvSpPr/>
          <p:nvPr/>
        </p:nvSpPr>
        <p:spPr>
          <a:xfrm>
            <a:off x="1946519" y="1947332"/>
            <a:ext cx="5250960" cy="4872360"/>
          </a:xfrm>
          <a:prstGeom prst="rect">
            <a:avLst/>
          </a:prstGeom>
          <a:blipFill>
            <a:blip r:embed="rId3"/>
            <a:stretch>
              <a:fillRect/>
            </a:stretch>
          </a:blipFill>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Mendel:</a:t>
            </a:r>
          </a:p>
        </p:txBody>
      </p:sp>
      <p:sp>
        <p:nvSpPr>
          <p:cNvPr id="129" name="Shape 129"/>
          <p:cNvSpPr txBox="1">
            <a:spLocks noGrp="1"/>
          </p:cNvSpPr>
          <p:nvPr>
            <p:ph type="body" idx="1"/>
          </p:nvPr>
        </p:nvSpPr>
        <p:spPr>
          <a:xfrm>
            <a:off x="457200" y="1947332"/>
            <a:ext cx="8229600" cy="4602599"/>
          </a:xfrm>
          <a:prstGeom prst="rect">
            <a:avLst/>
          </a:prstGeom>
        </p:spPr>
        <p:txBody>
          <a:bodyPr lIns="91425" tIns="91425" rIns="91425" bIns="91425" anchor="t" anchorCtr="0">
            <a:noAutofit/>
          </a:bodyPr>
          <a:lstStyle/>
          <a:p>
            <a:pPr lvl="0" rtl="0">
              <a:buNone/>
            </a:pPr>
            <a:r>
              <a:rPr lang="es" sz="2400">
                <a:solidFill>
                  <a:srgbClr val="000000"/>
                </a:solidFill>
              </a:rPr>
              <a:t>Gregor Johann Mendel abade </a:t>
            </a:r>
          </a:p>
          <a:p>
            <a:pPr lvl="0" rtl="0">
              <a:buNone/>
            </a:pPr>
            <a:r>
              <a:rPr lang="es" sz="2400">
                <a:solidFill>
                  <a:srgbClr val="000000"/>
                </a:solidFill>
              </a:rPr>
              <a:t>eta zientzialari</a:t>
            </a:r>
            <a:r>
              <a:rPr lang="es" sz="2400">
                <a:solidFill>
                  <a:srgbClr val="000000"/>
                </a:solidFill>
                <a:hlinkClick r:id="rId3"/>
              </a:rPr>
              <a:t> austriarra</a:t>
            </a:r>
            <a:r>
              <a:rPr lang="es" sz="2400">
                <a:solidFill>
                  <a:srgbClr val="000000"/>
                </a:solidFill>
              </a:rPr>
              <a:t> zen.</a:t>
            </a:r>
            <a:r>
              <a:rPr lang="es" sz="2400">
                <a:solidFill>
                  <a:srgbClr val="000000"/>
                </a:solidFill>
                <a:hlinkClick r:id="rId4"/>
              </a:rPr>
              <a:t> </a:t>
            </a:r>
          </a:p>
          <a:p>
            <a:pPr lvl="0" rtl="0">
              <a:buNone/>
            </a:pPr>
            <a:r>
              <a:rPr lang="es" sz="2400">
                <a:solidFill>
                  <a:srgbClr val="000000"/>
                </a:solidFill>
                <a:hlinkClick r:id="rId4"/>
              </a:rPr>
              <a:t>Genetika</a:t>
            </a:r>
            <a:r>
              <a:rPr lang="es" sz="2400">
                <a:solidFill>
                  <a:srgbClr val="000000"/>
                </a:solidFill>
              </a:rPr>
              <a:t> modernoaren aita </a:t>
            </a:r>
          </a:p>
          <a:p>
            <a:pPr lvl="0" rtl="0">
              <a:buNone/>
            </a:pPr>
            <a:r>
              <a:rPr lang="es" sz="2400">
                <a:solidFill>
                  <a:srgbClr val="000000"/>
                </a:solidFill>
              </a:rPr>
              <a:t>dela esan dezakegu; bere </a:t>
            </a:r>
          </a:p>
          <a:p>
            <a:pPr lvl="0" rtl="0">
              <a:buNone/>
            </a:pPr>
            <a:r>
              <a:rPr lang="es" sz="2400">
                <a:solidFill>
                  <a:srgbClr val="000000"/>
                </a:solidFill>
              </a:rPr>
              <a:t>ikerketekin biologiaren atal </a:t>
            </a:r>
          </a:p>
          <a:p>
            <a:pPr lvl="0" rtl="0">
              <a:buNone/>
            </a:pPr>
            <a:r>
              <a:rPr lang="es" sz="2400">
                <a:solidFill>
                  <a:srgbClr val="000000"/>
                </a:solidFill>
              </a:rPr>
              <a:t>honi oinarri sendoak jarri </a:t>
            </a:r>
          </a:p>
          <a:p>
            <a:pPr lvl="0" rtl="0">
              <a:buNone/>
            </a:pPr>
            <a:r>
              <a:rPr lang="es" sz="2400">
                <a:solidFill>
                  <a:srgbClr val="000000"/>
                </a:solidFill>
              </a:rPr>
              <a:t>baitzizkion. </a:t>
            </a:r>
          </a:p>
        </p:txBody>
      </p:sp>
      <p:sp>
        <p:nvSpPr>
          <p:cNvPr id="130" name="Shape 130"/>
          <p:cNvSpPr/>
          <p:nvPr/>
        </p:nvSpPr>
        <p:spPr>
          <a:xfrm>
            <a:off x="4823338" y="2112550"/>
            <a:ext cx="4128035" cy="4182372"/>
          </a:xfrm>
          <a:prstGeom prst="rect">
            <a:avLst/>
          </a:prstGeom>
          <a:blipFill>
            <a:blip r:embed="rId5"/>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a:buNone/>
            </a:pPr>
            <a:r>
              <a:rPr lang="es"/>
              <a:t>Mendelen legeak:</a:t>
            </a:r>
          </a:p>
        </p:txBody>
      </p:sp>
      <p:sp>
        <p:nvSpPr>
          <p:cNvPr id="136" name="Shape 136"/>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lnSpc>
                <a:spcPct val="115000"/>
              </a:lnSpc>
              <a:spcBef>
                <a:spcPts val="1400"/>
              </a:spcBef>
              <a:spcAft>
                <a:spcPts val="400"/>
              </a:spcAft>
              <a:buNone/>
            </a:pPr>
            <a:r>
              <a:rPr lang="es" sz="2400" b="1">
                <a:solidFill>
                  <a:srgbClr val="000000"/>
                </a:solidFill>
              </a:rPr>
              <a:t>1. legea</a:t>
            </a:r>
          </a:p>
          <a:p>
            <a:pPr lvl="0" rtl="0">
              <a:lnSpc>
                <a:spcPct val="115000"/>
              </a:lnSpc>
              <a:spcBef>
                <a:spcPts val="0"/>
              </a:spcBef>
              <a:buNone/>
            </a:pPr>
            <a:r>
              <a:rPr lang="es" sz="2400">
                <a:solidFill>
                  <a:srgbClr val="000000"/>
                </a:solidFill>
              </a:rPr>
              <a:t>Ezaugarri bakarrean desberdinak diren espezie bereko bi barietate gurutzatzen direnean gertatzen da.</a:t>
            </a:r>
          </a:p>
          <a:p>
            <a:pPr lvl="0" rtl="0">
              <a:lnSpc>
                <a:spcPct val="115000"/>
              </a:lnSpc>
              <a:spcBef>
                <a:spcPts val="0"/>
              </a:spcBef>
              <a:buNone/>
            </a:pPr>
            <a:r>
              <a:rPr lang="es" sz="2400" b="1">
                <a:solidFill>
                  <a:srgbClr val="000000"/>
                </a:solidFill>
              </a:rPr>
              <a:t>2. legea</a:t>
            </a:r>
          </a:p>
          <a:p>
            <a:pPr lvl="0" rtl="0">
              <a:lnSpc>
                <a:spcPct val="115000"/>
              </a:lnSpc>
              <a:spcBef>
                <a:spcPts val="0"/>
              </a:spcBef>
              <a:buNone/>
            </a:pPr>
            <a:r>
              <a:rPr lang="es" sz="2400">
                <a:solidFill>
                  <a:srgbClr val="000000"/>
                </a:solidFill>
              </a:rPr>
              <a:t>Lehenengo belaunaldian sortutako hibridoak gurutzatutakoan, kontrako karaktereak bereizi egiten dira.</a:t>
            </a:r>
          </a:p>
          <a:p>
            <a:pPr lvl="0" rtl="0">
              <a:lnSpc>
                <a:spcPct val="115000"/>
              </a:lnSpc>
              <a:spcBef>
                <a:spcPts val="1400"/>
              </a:spcBef>
              <a:spcAft>
                <a:spcPts val="400"/>
              </a:spcAft>
              <a:buNone/>
            </a:pPr>
            <a:r>
              <a:rPr lang="es" sz="2400" b="1">
                <a:solidFill>
                  <a:srgbClr val="000000"/>
                </a:solidFill>
              </a:rPr>
              <a:t>3. legea</a:t>
            </a:r>
          </a:p>
          <a:p>
            <a:pPr lvl="0" rtl="0">
              <a:lnSpc>
                <a:spcPct val="115000"/>
              </a:lnSpc>
              <a:spcBef>
                <a:spcPts val="0"/>
              </a:spcBef>
              <a:buNone/>
            </a:pPr>
            <a:r>
              <a:rPr lang="es" sz="2400">
                <a:solidFill>
                  <a:srgbClr val="000000"/>
                </a:solidFill>
              </a:rPr>
              <a:t>Karaktere ez antagonikoei erreparatzen badiegu, bakoitza bere aldetik heredatzen da eta ondorengoei zoriz konbinatuta transmititzen zaizkie.</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sz="4000" dirty="0"/>
              <a:t>Mendelen</a:t>
            </a:r>
          </a:p>
          <a:p>
            <a:pPr lvl="0" rtl="0">
              <a:buNone/>
            </a:pPr>
            <a:r>
              <a:rPr lang="es" sz="4000" dirty="0"/>
              <a:t> legeak: </a:t>
            </a:r>
          </a:p>
        </p:txBody>
      </p:sp>
      <p:sp>
        <p:nvSpPr>
          <p:cNvPr id="142" name="Shape 142"/>
          <p:cNvSpPr/>
          <p:nvPr/>
        </p:nvSpPr>
        <p:spPr>
          <a:xfrm>
            <a:off x="3463473" y="180475"/>
            <a:ext cx="5527826" cy="4267882"/>
          </a:xfrm>
          <a:prstGeom prst="rect">
            <a:avLst/>
          </a:prstGeom>
          <a:blipFill>
            <a:blip r:embed="rId3"/>
            <a:stretch>
              <a:fillRect/>
            </a:stretch>
          </a:blipFill>
        </p:spPr>
      </p:sp>
      <p:sp>
        <p:nvSpPr>
          <p:cNvPr id="143" name="Shape 143"/>
          <p:cNvSpPr/>
          <p:nvPr/>
        </p:nvSpPr>
        <p:spPr>
          <a:xfrm>
            <a:off x="3432331" y="34189"/>
            <a:ext cx="5590111" cy="6789620"/>
          </a:xfrm>
          <a:prstGeom prst="rect">
            <a:avLst/>
          </a:prstGeom>
          <a:blipFill>
            <a:blip r:embed="rId4"/>
            <a:stretch>
              <a:fillRect/>
            </a:stretch>
          </a:blipFill>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Dominantzia eta Kodominantzia:</a:t>
            </a:r>
          </a:p>
        </p:txBody>
      </p:sp>
      <p:sp>
        <p:nvSpPr>
          <p:cNvPr id="149" name="Shape 149"/>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b="1"/>
              <a:t>Dominantzia: </a:t>
            </a:r>
            <a:r>
              <a:rPr lang="es" sz="2400"/>
              <a:t>Izaki bizidun baten influentzia, sistema ekologikoan.</a:t>
            </a:r>
            <a:r>
              <a:rPr lang="es" sz="2400">
                <a:solidFill>
                  <a:srgbClr val="000000"/>
                </a:solidFill>
              </a:rPr>
              <a:t>Genetikan, alelo gainartzailea fenotipoan beti agertzen dena da.</a:t>
            </a:r>
          </a:p>
          <a:p>
            <a:endParaRPr/>
          </a:p>
          <a:p>
            <a:endParaRPr/>
          </a:p>
          <a:p>
            <a:pPr lvl="0" rtl="0">
              <a:buNone/>
            </a:pPr>
            <a:r>
              <a:rPr lang="es" sz="2400" b="1"/>
              <a:t>Kodominantzia</a:t>
            </a:r>
            <a:r>
              <a:rPr lang="es" sz="2400"/>
              <a:t>: </a:t>
            </a:r>
            <a:r>
              <a:rPr lang="es" sz="2400">
                <a:solidFill>
                  <a:srgbClr val="000000"/>
                </a:solidFill>
                <a:hlinkClick r:id="rId3"/>
              </a:rPr>
              <a:t>Genetikan</a:t>
            </a:r>
            <a:r>
              <a:rPr lang="es" sz="2400">
                <a:solidFill>
                  <a:srgbClr val="000000"/>
                </a:solidFill>
              </a:rPr>
              <a:t>, bi</a:t>
            </a:r>
            <a:r>
              <a:rPr lang="es" sz="2400">
                <a:solidFill>
                  <a:srgbClr val="000000"/>
                </a:solidFill>
                <a:hlinkClick r:id="rId4"/>
              </a:rPr>
              <a:t> aleloen</a:t>
            </a:r>
            <a:r>
              <a:rPr lang="es" sz="2400">
                <a:solidFill>
                  <a:srgbClr val="000000"/>
                </a:solidFill>
              </a:rPr>
              <a:t> artean kodominantzia dago indar berarekin agertzen direnean</a:t>
            </a:r>
            <a:r>
              <a:rPr lang="es" sz="2400">
                <a:solidFill>
                  <a:srgbClr val="000000"/>
                </a:solidFill>
                <a:hlinkClick r:id="rId5"/>
              </a:rPr>
              <a:t> fenotipoan</a:t>
            </a:r>
            <a:r>
              <a:rPr lang="es" sz="2400">
                <a:solidFill>
                  <a:srgbClr val="000000"/>
                </a:solidFill>
              </a:rPr>
              <a:t>, hots,</a:t>
            </a:r>
            <a:r>
              <a:rPr lang="es" sz="2400">
                <a:solidFill>
                  <a:srgbClr val="000000"/>
                </a:solidFill>
                <a:hlinkClick r:id="rId6"/>
              </a:rPr>
              <a:t> alelo gainartzaile</a:t>
            </a:r>
            <a:r>
              <a:rPr lang="es" sz="2400">
                <a:solidFill>
                  <a:srgbClr val="000000"/>
                </a:solidFill>
              </a:rPr>
              <a:t> edo</a:t>
            </a:r>
            <a:r>
              <a:rPr lang="es" sz="2400">
                <a:solidFill>
                  <a:srgbClr val="000000"/>
                </a:solidFill>
                <a:hlinkClick r:id="rId7"/>
              </a:rPr>
              <a:t> azpirakorrik</a:t>
            </a:r>
            <a:r>
              <a:rPr lang="es" sz="2400">
                <a:solidFill>
                  <a:srgbClr val="000000"/>
                </a:solidFill>
              </a:rPr>
              <a:t> ez dagoenean. </a:t>
            </a:r>
          </a:p>
          <a:p>
            <a:pPr lvl="0" rtl="0">
              <a:buNone/>
            </a:pPr>
            <a:r>
              <a:rPr lang="es" sz="2400">
                <a:solidFill>
                  <a:srgbClr val="000000"/>
                </a:solidFill>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Meiosia:</a:t>
            </a:r>
          </a:p>
        </p:txBody>
      </p:sp>
      <p:sp>
        <p:nvSpPr>
          <p:cNvPr id="35" name="Shape 35"/>
          <p:cNvSpPr txBox="1">
            <a:spLocks noGrp="1"/>
          </p:cNvSpPr>
          <p:nvPr>
            <p:ph type="body" idx="1"/>
          </p:nvPr>
        </p:nvSpPr>
        <p:spPr>
          <a:xfrm>
            <a:off x="457200" y="1947332"/>
            <a:ext cx="8158799" cy="4371300"/>
          </a:xfrm>
          <a:prstGeom prst="rect">
            <a:avLst/>
          </a:prstGeom>
        </p:spPr>
        <p:txBody>
          <a:bodyPr lIns="91425" tIns="91425" rIns="91425" bIns="91425" anchor="t" anchorCtr="0">
            <a:noAutofit/>
          </a:bodyPr>
          <a:lstStyle/>
          <a:p>
            <a:pPr lvl="0" rtl="0">
              <a:buNone/>
            </a:pPr>
            <a:endParaRPr lang="es" sz="2400" dirty="0" smtClean="0">
              <a:solidFill>
                <a:srgbClr val="000000"/>
              </a:solidFill>
            </a:endParaRPr>
          </a:p>
          <a:p>
            <a:pPr lvl="0" rtl="0">
              <a:buNone/>
            </a:pPr>
            <a:endParaRPr lang="es" sz="2400" dirty="0" smtClean="0">
              <a:solidFill>
                <a:srgbClr val="000000"/>
              </a:solidFill>
            </a:endParaRPr>
          </a:p>
          <a:p>
            <a:pPr lvl="0" rtl="0">
              <a:buNone/>
            </a:pPr>
            <a:endParaRPr lang="es" sz="2400" dirty="0" smtClean="0">
              <a:solidFill>
                <a:srgbClr val="000000"/>
              </a:solidFill>
            </a:endParaRPr>
          </a:p>
          <a:p>
            <a:pPr lvl="0" rtl="0">
              <a:buNone/>
            </a:pPr>
            <a:r>
              <a:rPr lang="es" sz="2400" dirty="0" smtClean="0">
                <a:solidFill>
                  <a:srgbClr val="000000"/>
                </a:solidFill>
              </a:rPr>
              <a:t>Meiosia</a:t>
            </a:r>
            <a:r>
              <a:rPr lang="es" sz="2400" dirty="0" smtClean="0">
                <a:solidFill>
                  <a:srgbClr val="000000"/>
                </a:solidFill>
                <a:hlinkClick r:id="rId3"/>
              </a:rPr>
              <a:t> </a:t>
            </a:r>
            <a:r>
              <a:rPr lang="es" sz="2400" dirty="0">
                <a:solidFill>
                  <a:srgbClr val="000000"/>
                </a:solidFill>
                <a:hlinkClick r:id="rId3"/>
              </a:rPr>
              <a:t>zelula</a:t>
            </a:r>
            <a:r>
              <a:rPr lang="es" sz="2400" dirty="0">
                <a:solidFill>
                  <a:srgbClr val="000000"/>
                </a:solidFill>
                <a:hlinkClick r:id="rId4"/>
              </a:rPr>
              <a:t> diploide</a:t>
            </a:r>
            <a:r>
              <a:rPr lang="es" sz="2400" dirty="0">
                <a:solidFill>
                  <a:srgbClr val="000000"/>
                </a:solidFill>
              </a:rPr>
              <a:t> bakar batetik lau</a:t>
            </a:r>
            <a:r>
              <a:rPr lang="es" sz="2400" dirty="0">
                <a:solidFill>
                  <a:srgbClr val="000000"/>
                </a:solidFill>
                <a:hlinkClick r:id="rId5"/>
              </a:rPr>
              <a:t> gameto</a:t>
            </a:r>
            <a:r>
              <a:rPr lang="es" sz="2400" dirty="0">
                <a:solidFill>
                  <a:srgbClr val="000000"/>
                </a:solidFill>
              </a:rPr>
              <a:t> </a:t>
            </a:r>
            <a:r>
              <a:rPr lang="es" sz="2400" dirty="0" smtClean="0">
                <a:solidFill>
                  <a:srgbClr val="FF0000"/>
                </a:solidFill>
              </a:rPr>
              <a:t>HAPLOIDE</a:t>
            </a:r>
            <a:r>
              <a:rPr lang="es" sz="2400" dirty="0" smtClean="0">
                <a:solidFill>
                  <a:srgbClr val="000000"/>
                </a:solidFill>
              </a:rPr>
              <a:t> sortzen </a:t>
            </a:r>
            <a:r>
              <a:rPr lang="es" sz="2400" dirty="0">
                <a:solidFill>
                  <a:srgbClr val="000000"/>
                </a:solidFill>
              </a:rPr>
              <a:t>dituen</a:t>
            </a:r>
            <a:r>
              <a:rPr lang="es" sz="2400" dirty="0">
                <a:solidFill>
                  <a:srgbClr val="000000"/>
                </a:solidFill>
                <a:hlinkClick r:id="rId6"/>
              </a:rPr>
              <a:t> zelularen zatiketa</a:t>
            </a:r>
            <a:r>
              <a:rPr lang="es" sz="2400" dirty="0">
                <a:solidFill>
                  <a:srgbClr val="000000"/>
                </a:solidFill>
              </a:rPr>
              <a:t> mekanismoa da. </a:t>
            </a:r>
          </a:p>
          <a:p>
            <a:endParaRPr dirty="0"/>
          </a:p>
          <a:p>
            <a:pPr lvl="0" rtl="0">
              <a:buNone/>
            </a:pPr>
            <a:endParaRPr lang="es" sz="2400" dirty="0">
              <a:solidFill>
                <a:srgbClr val="000000"/>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endParaRPr/>
          </a:p>
        </p:txBody>
      </p:sp>
      <p:sp>
        <p:nvSpPr>
          <p:cNvPr id="155" name="Shape 155"/>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endParaRPr/>
          </a:p>
        </p:txBody>
      </p:sp>
      <p:sp>
        <p:nvSpPr>
          <p:cNvPr id="156" name="Shape 156"/>
          <p:cNvSpPr/>
          <p:nvPr/>
        </p:nvSpPr>
        <p:spPr>
          <a:xfrm>
            <a:off x="-135561" y="20619"/>
            <a:ext cx="9279561" cy="6816760"/>
          </a:xfrm>
          <a:prstGeom prst="rect">
            <a:avLst/>
          </a:prstGeom>
          <a:blipFill>
            <a:blip r:embed="rId3"/>
            <a:stretch>
              <a:fillRect/>
            </a:stretch>
          </a:blipFill>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ctrTitle"/>
          </p:nvPr>
        </p:nvSpPr>
        <p:spPr>
          <a:xfrm>
            <a:off x="1254325" y="4719167"/>
            <a:ext cx="7772400" cy="2245499"/>
          </a:xfrm>
          <a:prstGeom prst="rect">
            <a:avLst/>
          </a:prstGeom>
        </p:spPr>
        <p:txBody>
          <a:bodyPr lIns="91425" tIns="91425" rIns="91425" bIns="91425" anchor="b" anchorCtr="0">
            <a:noAutofit/>
          </a:bodyPr>
          <a:lstStyle/>
          <a:p>
            <a:pPr lvl="0" algn="r" rtl="0">
              <a:buNone/>
            </a:pPr>
            <a:r>
              <a:rPr lang="es" sz="6000"/>
              <a:t>Iraide Olabarrieta </a:t>
            </a:r>
          </a:p>
          <a:p>
            <a:pPr algn="r">
              <a:buNone/>
            </a:pPr>
            <a:r>
              <a:rPr lang="es" sz="6000"/>
              <a:t>Zuriñe Uriarte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Meiosia</a:t>
            </a:r>
          </a:p>
        </p:txBody>
      </p:sp>
      <p:sp>
        <p:nvSpPr>
          <p:cNvPr id="41" name="Shape 41"/>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endParaRPr/>
          </a:p>
        </p:txBody>
      </p:sp>
      <p:sp>
        <p:nvSpPr>
          <p:cNvPr id="42" name="Shape 42"/>
          <p:cNvSpPr/>
          <p:nvPr/>
        </p:nvSpPr>
        <p:spPr>
          <a:xfrm>
            <a:off x="652406" y="1796609"/>
            <a:ext cx="7839187" cy="4921744"/>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Gametoak:</a:t>
            </a:r>
          </a:p>
        </p:txBody>
      </p:sp>
      <p:sp>
        <p:nvSpPr>
          <p:cNvPr id="48" name="Shape 48"/>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dirty="0"/>
              <a:t>Sexuzko ugalketa bideratzen duten </a:t>
            </a:r>
            <a:r>
              <a:rPr lang="es" dirty="0" smtClean="0"/>
              <a:t>zelula</a:t>
            </a:r>
          </a:p>
          <a:p>
            <a:pPr lvl="0" rtl="0">
              <a:buNone/>
            </a:pPr>
            <a:r>
              <a:rPr lang="es" dirty="0" smtClean="0"/>
              <a:t>bereziak </a:t>
            </a:r>
            <a:r>
              <a:rPr lang="es" dirty="0"/>
              <a:t>gametoak dira.</a:t>
            </a:r>
          </a:p>
          <a:p>
            <a:pPr lvl="0" rtl="0">
              <a:buNone/>
            </a:pPr>
            <a:r>
              <a:rPr lang="es" dirty="0"/>
              <a:t>Zelula haploideak dira, </a:t>
            </a:r>
          </a:p>
          <a:p>
            <a:pPr lvl="0" rtl="0">
              <a:buNone/>
            </a:pPr>
            <a:r>
              <a:rPr lang="es" dirty="0"/>
              <a:t>sortzerakoan meiosi </a:t>
            </a:r>
          </a:p>
          <a:p>
            <a:pPr lvl="0" rtl="0">
              <a:buNone/>
            </a:pPr>
            <a:r>
              <a:rPr lang="es" dirty="0"/>
              <a:t>zatiketa gertatu delako </a:t>
            </a:r>
          </a:p>
          <a:p>
            <a:pPr lvl="0" rtl="0">
              <a:buNone/>
            </a:pPr>
            <a:endParaRPr lang="es" dirty="0"/>
          </a:p>
        </p:txBody>
      </p:sp>
      <p:sp>
        <p:nvSpPr>
          <p:cNvPr id="49" name="Shape 49"/>
          <p:cNvSpPr/>
          <p:nvPr/>
        </p:nvSpPr>
        <p:spPr>
          <a:xfrm>
            <a:off x="4764162" y="2680694"/>
            <a:ext cx="3922637" cy="3705587"/>
          </a:xfrm>
          <a:prstGeom prst="rect">
            <a:avLst/>
          </a:prstGeom>
          <a:blipFill>
            <a:blip r:embed="rId3"/>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Bi gameto motak:</a:t>
            </a:r>
          </a:p>
        </p:txBody>
      </p:sp>
      <p:sp>
        <p:nvSpPr>
          <p:cNvPr id="55" name="Shape 55"/>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a:t>Gu gizakion kasuan gametoak bi motatakoak dira, obuluak emeetan eta espermatozoideak arretan. </a:t>
            </a:r>
          </a:p>
          <a:p>
            <a:pPr lvl="0" rtl="0">
              <a:buNone/>
            </a:pPr>
            <a:r>
              <a:rPr lang="es"/>
              <a:t>	</a:t>
            </a:r>
            <a:r>
              <a:rPr lang="es" i="1"/>
              <a:t>Emakumearena	.				Gizonena.</a:t>
            </a:r>
          </a:p>
        </p:txBody>
      </p:sp>
      <p:sp>
        <p:nvSpPr>
          <p:cNvPr id="56" name="Shape 56"/>
          <p:cNvSpPr/>
          <p:nvPr/>
        </p:nvSpPr>
        <p:spPr>
          <a:xfrm>
            <a:off x="4786314" y="3357562"/>
            <a:ext cx="4090691" cy="3055599"/>
          </a:xfrm>
          <a:prstGeom prst="rect">
            <a:avLst/>
          </a:prstGeom>
          <a:blipFill>
            <a:blip r:embed="rId3"/>
            <a:stretch>
              <a:fillRect/>
            </a:stretch>
          </a:blipFill>
        </p:spPr>
      </p:sp>
      <p:sp>
        <p:nvSpPr>
          <p:cNvPr id="57" name="Shape 57"/>
          <p:cNvSpPr/>
          <p:nvPr/>
        </p:nvSpPr>
        <p:spPr>
          <a:xfrm>
            <a:off x="142844" y="4286256"/>
            <a:ext cx="4625374" cy="2807672"/>
          </a:xfrm>
          <a:prstGeom prst="rect">
            <a:avLst/>
          </a:prstGeom>
          <a:blipFill>
            <a:blip r:embed="rId4"/>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DNA:</a:t>
            </a:r>
          </a:p>
        </p:txBody>
      </p:sp>
      <p:sp>
        <p:nvSpPr>
          <p:cNvPr id="63" name="Shape 63"/>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a:solidFill>
                  <a:srgbClr val="000000"/>
                </a:solidFill>
              </a:rPr>
              <a:t>DNA antiparaleloak diren bi desoxirribonukleotido-kateez osatuta dago. </a:t>
            </a:r>
          </a:p>
          <a:p>
            <a:pPr lvl="0" rtl="0">
              <a:buNone/>
            </a:pPr>
            <a:r>
              <a:rPr lang="es" sz="2400">
                <a:solidFill>
                  <a:srgbClr val="000000"/>
                </a:solidFill>
              </a:rPr>
              <a:t>Kate hauen osagaiak,</a:t>
            </a:r>
          </a:p>
          <a:p>
            <a:pPr lvl="0" rtl="0">
              <a:buNone/>
            </a:pPr>
            <a:r>
              <a:rPr lang="es" sz="2400">
                <a:solidFill>
                  <a:srgbClr val="000000"/>
                </a:solidFill>
              </a:rPr>
              <a:t> lehen aipatu bezala,</a:t>
            </a:r>
          </a:p>
          <a:p>
            <a:pPr lvl="0" rtl="0">
              <a:buNone/>
            </a:pPr>
            <a:r>
              <a:rPr lang="es" sz="2400">
                <a:solidFill>
                  <a:srgbClr val="000000"/>
                </a:solidFill>
              </a:rPr>
              <a:t> azukre talde bat</a:t>
            </a:r>
          </a:p>
          <a:p>
            <a:pPr lvl="0" rtl="0">
              <a:buNone/>
            </a:pPr>
            <a:r>
              <a:rPr lang="es" sz="2400">
                <a:solidFill>
                  <a:srgbClr val="000000"/>
                </a:solidFill>
              </a:rPr>
              <a:t> (desoxirribosa), fosfato</a:t>
            </a:r>
          </a:p>
          <a:p>
            <a:pPr lvl="0" rtl="0">
              <a:buNone/>
            </a:pPr>
            <a:r>
              <a:rPr lang="es" sz="2400">
                <a:solidFill>
                  <a:srgbClr val="000000"/>
                </a:solidFill>
              </a:rPr>
              <a:t> talde bat eta base </a:t>
            </a:r>
          </a:p>
          <a:p>
            <a:pPr lvl="0" rtl="0">
              <a:buNone/>
            </a:pPr>
            <a:r>
              <a:rPr lang="es" sz="2400">
                <a:solidFill>
                  <a:srgbClr val="000000"/>
                </a:solidFill>
              </a:rPr>
              <a:t>nitrogenatu bat (</a:t>
            </a:r>
            <a:r>
              <a:rPr lang="es" sz="2400">
                <a:solidFill>
                  <a:srgbClr val="000000"/>
                </a:solidFill>
                <a:hlinkClick r:id="rId3"/>
              </a:rPr>
              <a:t>adenina</a:t>
            </a:r>
            <a:r>
              <a:rPr lang="es" sz="2400">
                <a:solidFill>
                  <a:srgbClr val="000000"/>
                </a:solidFill>
              </a:rPr>
              <a:t> (A),</a:t>
            </a:r>
          </a:p>
          <a:p>
            <a:pPr lvl="0" rtl="0">
              <a:buNone/>
            </a:pPr>
            <a:r>
              <a:rPr lang="es" sz="2400">
                <a:solidFill>
                  <a:srgbClr val="000000"/>
                </a:solidFill>
                <a:hlinkClick r:id="rId4"/>
              </a:rPr>
              <a:t> guanina</a:t>
            </a:r>
            <a:r>
              <a:rPr lang="es" sz="2400">
                <a:solidFill>
                  <a:srgbClr val="000000"/>
                </a:solidFill>
              </a:rPr>
              <a:t> (G),</a:t>
            </a:r>
            <a:r>
              <a:rPr lang="es" sz="2400">
                <a:solidFill>
                  <a:srgbClr val="000000"/>
                </a:solidFill>
                <a:hlinkClick r:id="rId5"/>
              </a:rPr>
              <a:t> zitosina</a:t>
            </a:r>
            <a:r>
              <a:rPr lang="es" sz="2400">
                <a:solidFill>
                  <a:srgbClr val="000000"/>
                </a:solidFill>
              </a:rPr>
              <a:t> (C) edo</a:t>
            </a:r>
          </a:p>
          <a:p>
            <a:pPr lvl="0" rtl="0">
              <a:buNone/>
            </a:pPr>
            <a:r>
              <a:rPr lang="es" sz="2400">
                <a:solidFill>
                  <a:srgbClr val="000000"/>
                </a:solidFill>
                <a:hlinkClick r:id="rId6"/>
              </a:rPr>
              <a:t> timina</a:t>
            </a:r>
            <a:r>
              <a:rPr lang="es" sz="2400">
                <a:solidFill>
                  <a:srgbClr val="000000"/>
                </a:solidFill>
              </a:rPr>
              <a:t> (T)) dira. </a:t>
            </a:r>
          </a:p>
        </p:txBody>
      </p:sp>
      <p:sp>
        <p:nvSpPr>
          <p:cNvPr id="64" name="Shape 64"/>
          <p:cNvSpPr/>
          <p:nvPr/>
        </p:nvSpPr>
        <p:spPr>
          <a:xfrm>
            <a:off x="3545373" y="2883186"/>
            <a:ext cx="5697551" cy="3579188"/>
          </a:xfrm>
          <a:prstGeom prst="rect">
            <a:avLst/>
          </a:prstGeom>
          <a:blipFill>
            <a:blip r:embed="rId7"/>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DNA-ren egitura:</a:t>
            </a:r>
          </a:p>
        </p:txBody>
      </p:sp>
      <p:sp>
        <p:nvSpPr>
          <p:cNvPr id="70" name="Shape 70"/>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a:t>Bere egitura molekularrak bi kateek eratutako helize bikoitz baten forma hartzen du, base nitrogenatuak aurrez aurre kokaturik dituela, non A baten aurrean T bat kokatzen den beti, eta G baten aurrean C bat. Base puriko bat (tamaina handiagokoa) base pirimidiniko baten (tamaina txikiagokoa) aurrean geratzen denez beti, katea bikoitzaren zabalera konstantea mantentzen da.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Kromosoma:</a:t>
            </a:r>
          </a:p>
        </p:txBody>
      </p:sp>
      <p:sp>
        <p:nvSpPr>
          <p:cNvPr id="76" name="Shape 76"/>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a:solidFill>
                  <a:srgbClr val="000000"/>
                </a:solidFill>
              </a:rPr>
              <a:t>Kromosoma</a:t>
            </a:r>
            <a:r>
              <a:rPr lang="es" sz="2400">
                <a:solidFill>
                  <a:srgbClr val="000000"/>
                </a:solidFill>
                <a:hlinkClick r:id="rId3"/>
              </a:rPr>
              <a:t> zelulan</a:t>
            </a:r>
            <a:r>
              <a:rPr lang="es" sz="2400">
                <a:solidFill>
                  <a:srgbClr val="000000"/>
                </a:solidFill>
              </a:rPr>
              <a:t> dagoen</a:t>
            </a:r>
            <a:r>
              <a:rPr lang="es" sz="2400">
                <a:solidFill>
                  <a:srgbClr val="000000"/>
                </a:solidFill>
                <a:hlinkClick r:id="rId4"/>
              </a:rPr>
              <a:t> </a:t>
            </a:r>
          </a:p>
          <a:p>
            <a:pPr lvl="0" rtl="0">
              <a:buNone/>
            </a:pPr>
            <a:r>
              <a:rPr lang="es" sz="2400">
                <a:solidFill>
                  <a:srgbClr val="000000"/>
                </a:solidFill>
                <a:hlinkClick r:id="rId4"/>
              </a:rPr>
              <a:t>DNA</a:t>
            </a:r>
            <a:r>
              <a:rPr lang="es" sz="2400">
                <a:solidFill>
                  <a:srgbClr val="000000"/>
                </a:solidFill>
              </a:rPr>
              <a:t> eta</a:t>
            </a:r>
            <a:r>
              <a:rPr lang="es" sz="2400">
                <a:solidFill>
                  <a:srgbClr val="000000"/>
                </a:solidFill>
                <a:hlinkClick r:id="rId5"/>
              </a:rPr>
              <a:t> proteinaz</a:t>
            </a:r>
            <a:r>
              <a:rPr lang="es" sz="2400">
                <a:solidFill>
                  <a:srgbClr val="000000"/>
                </a:solidFill>
              </a:rPr>
              <a:t> osatutako</a:t>
            </a:r>
          </a:p>
          <a:p>
            <a:pPr lvl="0" rtl="0">
              <a:buNone/>
            </a:pPr>
            <a:r>
              <a:rPr lang="es" sz="2400">
                <a:solidFill>
                  <a:srgbClr val="000000"/>
                </a:solidFill>
              </a:rPr>
              <a:t> egitura bat da. Izena</a:t>
            </a:r>
            <a:r>
              <a:rPr lang="es" sz="2400">
                <a:solidFill>
                  <a:srgbClr val="000000"/>
                </a:solidFill>
                <a:hlinkClick r:id="rId6"/>
              </a:rPr>
              <a:t> grezieratik</a:t>
            </a:r>
          </a:p>
          <a:p>
            <a:pPr lvl="0" rtl="0">
              <a:buNone/>
            </a:pPr>
            <a:r>
              <a:rPr lang="es" sz="2400">
                <a:solidFill>
                  <a:srgbClr val="000000"/>
                </a:solidFill>
              </a:rPr>
              <a:t> dator, kromak kolorea esan</a:t>
            </a:r>
          </a:p>
          <a:p>
            <a:pPr lvl="0" rtl="0">
              <a:buNone/>
            </a:pPr>
            <a:r>
              <a:rPr lang="es" sz="2400">
                <a:solidFill>
                  <a:srgbClr val="000000"/>
                </a:solidFill>
              </a:rPr>
              <a:t> nahi du eta somak gorputza.</a:t>
            </a:r>
          </a:p>
          <a:p>
            <a:pPr lvl="0" rtl="0">
              <a:buNone/>
            </a:pPr>
            <a:r>
              <a:rPr lang="es" sz="2400">
                <a:solidFill>
                  <a:srgbClr val="000000"/>
                </a:solidFill>
              </a:rPr>
              <a:t>Giza zelulek 23 kromosoma </a:t>
            </a:r>
          </a:p>
          <a:p>
            <a:pPr lvl="0" rtl="0">
              <a:buNone/>
            </a:pPr>
            <a:r>
              <a:rPr lang="es" sz="2400">
                <a:solidFill>
                  <a:srgbClr val="000000"/>
                </a:solidFill>
              </a:rPr>
              <a:t>pare luze dituzte, guztira 46 </a:t>
            </a:r>
          </a:p>
          <a:p>
            <a:pPr lvl="0" rtl="0">
              <a:buNone/>
            </a:pPr>
            <a:r>
              <a:rPr lang="es" sz="2400">
                <a:solidFill>
                  <a:srgbClr val="000000"/>
                </a:solidFill>
              </a:rPr>
              <a:t>zelulako (zenbaki</a:t>
            </a:r>
            <a:r>
              <a:rPr lang="es" sz="2400">
                <a:solidFill>
                  <a:srgbClr val="000000"/>
                </a:solidFill>
                <a:hlinkClick r:id="rId7"/>
              </a:rPr>
              <a:t> diploidea</a:t>
            </a:r>
            <a:r>
              <a:rPr lang="es" sz="2400">
                <a:solidFill>
                  <a:srgbClr val="000000"/>
                </a:solidFill>
              </a:rPr>
              <a:t>). </a:t>
            </a:r>
          </a:p>
          <a:p>
            <a:pPr lvl="0" rtl="0">
              <a:buNone/>
            </a:pPr>
            <a:r>
              <a:rPr lang="es" sz="2400">
                <a:solidFill>
                  <a:srgbClr val="000000"/>
                </a:solidFill>
              </a:rPr>
              <a:t>Hauez gain, giza zelulek</a:t>
            </a:r>
            <a:r>
              <a:rPr lang="es" sz="2400">
                <a:solidFill>
                  <a:srgbClr val="000000"/>
                </a:solidFill>
                <a:hlinkClick r:id="rId8"/>
              </a:rPr>
              <a:t> </a:t>
            </a:r>
          </a:p>
          <a:p>
            <a:pPr lvl="0" rtl="0">
              <a:buNone/>
            </a:pPr>
            <a:r>
              <a:rPr lang="es" sz="2400">
                <a:solidFill>
                  <a:srgbClr val="000000"/>
                </a:solidFill>
                <a:hlinkClick r:id="rId8"/>
              </a:rPr>
              <a:t>genoma mitokondrialaren</a:t>
            </a:r>
            <a:r>
              <a:rPr lang="es" sz="2400">
                <a:solidFill>
                  <a:srgbClr val="000000"/>
                </a:solidFill>
              </a:rPr>
              <a:t> ehunka kopia dituzte.</a:t>
            </a:r>
          </a:p>
        </p:txBody>
      </p:sp>
      <p:sp>
        <p:nvSpPr>
          <p:cNvPr id="77" name="Shape 77"/>
          <p:cNvSpPr/>
          <p:nvPr/>
        </p:nvSpPr>
        <p:spPr>
          <a:xfrm>
            <a:off x="4946569" y="1954017"/>
            <a:ext cx="3740230" cy="4606928"/>
          </a:xfrm>
          <a:prstGeom prst="rect">
            <a:avLst/>
          </a:prstGeom>
          <a:blipFill>
            <a:blip r:embed="rId9"/>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s"/>
              <a:t>Kromosoma:</a:t>
            </a:r>
          </a:p>
        </p:txBody>
      </p:sp>
      <p:sp>
        <p:nvSpPr>
          <p:cNvPr id="83" name="Shape 83"/>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s" sz="2400">
                <a:solidFill>
                  <a:srgbClr val="000000"/>
                </a:solidFill>
              </a:rPr>
              <a:t>23 kromosoma pare </a:t>
            </a:r>
          </a:p>
          <a:p>
            <a:pPr lvl="0" rtl="0">
              <a:buNone/>
            </a:pPr>
            <a:r>
              <a:rPr lang="es" sz="2400">
                <a:solidFill>
                  <a:srgbClr val="000000"/>
                </a:solidFill>
              </a:rPr>
              <a:t>horietatik 22 kromosoma </a:t>
            </a:r>
          </a:p>
          <a:p>
            <a:pPr lvl="0" rtl="0">
              <a:buNone/>
            </a:pPr>
            <a:r>
              <a:rPr lang="es" sz="2400">
                <a:solidFill>
                  <a:srgbClr val="000000"/>
                </a:solidFill>
              </a:rPr>
              <a:t>autosomikoak dira eta </a:t>
            </a:r>
          </a:p>
          <a:p>
            <a:pPr lvl="0" rtl="0">
              <a:buNone/>
            </a:pPr>
            <a:r>
              <a:rPr lang="es" sz="2400">
                <a:solidFill>
                  <a:srgbClr val="000000"/>
                </a:solidFill>
              </a:rPr>
              <a:t>beste parea kromosoma </a:t>
            </a:r>
          </a:p>
          <a:p>
            <a:pPr lvl="0" rtl="0">
              <a:buNone/>
            </a:pPr>
            <a:r>
              <a:rPr lang="es" sz="2400">
                <a:solidFill>
                  <a:srgbClr val="000000"/>
                </a:solidFill>
              </a:rPr>
              <a:t>sexualak. Azken hauek </a:t>
            </a:r>
          </a:p>
          <a:p>
            <a:pPr lvl="0" rtl="0">
              <a:buNone/>
            </a:pPr>
            <a:r>
              <a:rPr lang="es" sz="2400">
                <a:solidFill>
                  <a:srgbClr val="000000"/>
                </a:solidFill>
              </a:rPr>
              <a:t>dira pertsonaren</a:t>
            </a:r>
            <a:r>
              <a:rPr lang="es" sz="2400">
                <a:solidFill>
                  <a:srgbClr val="000000"/>
                </a:solidFill>
                <a:hlinkClick r:id="rId3"/>
              </a:rPr>
              <a:t> sexua</a:t>
            </a:r>
            <a:r>
              <a:rPr lang="es" sz="2400">
                <a:solidFill>
                  <a:srgbClr val="000000"/>
                </a:solidFill>
              </a:rPr>
              <a:t> </a:t>
            </a:r>
          </a:p>
          <a:p>
            <a:pPr lvl="0" rtl="0">
              <a:buNone/>
            </a:pPr>
            <a:r>
              <a:rPr lang="es" sz="2400">
                <a:solidFill>
                  <a:srgbClr val="000000"/>
                </a:solidFill>
              </a:rPr>
              <a:t>erabakiko dutenak. </a:t>
            </a:r>
          </a:p>
          <a:p>
            <a:pPr lvl="0" rtl="0">
              <a:buNone/>
            </a:pPr>
            <a:r>
              <a:rPr lang="es" sz="2400">
                <a:solidFill>
                  <a:srgbClr val="000000"/>
                </a:solidFill>
              </a:rPr>
              <a:t>Emakumeen kasuan XX </a:t>
            </a:r>
          </a:p>
          <a:p>
            <a:pPr lvl="0" rtl="0">
              <a:buNone/>
            </a:pPr>
            <a:r>
              <a:rPr lang="es" sz="2400">
                <a:solidFill>
                  <a:srgbClr val="000000"/>
                </a:solidFill>
              </a:rPr>
              <a:t>eta gizonen kasuan XY.</a:t>
            </a:r>
          </a:p>
        </p:txBody>
      </p:sp>
      <p:sp>
        <p:nvSpPr>
          <p:cNvPr id="84" name="Shape 84"/>
          <p:cNvSpPr/>
          <p:nvPr/>
        </p:nvSpPr>
        <p:spPr>
          <a:xfrm>
            <a:off x="4219163" y="2176265"/>
            <a:ext cx="4632486" cy="4162433"/>
          </a:xfrm>
          <a:prstGeom prst="rect">
            <a:avLst/>
          </a:prstGeom>
          <a:blipFill>
            <a:blip r:embed="rId4"/>
            <a:stretch>
              <a:fillRect/>
            </a:stretch>
          </a:blipFill>
        </p:spPr>
      </p:sp>
    </p:spTree>
  </p:cSld>
  <p:clrMapOvr>
    <a:masterClrMapping/>
  </p:clrMapOvr>
  <p:transition spd="slow">
    <p:cut/>
  </p:transition>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604</Words>
  <Application>Microsoft Office PowerPoint</Application>
  <PresentationFormat>Presentación en pantalla (4:3)</PresentationFormat>
  <Paragraphs>106</Paragraphs>
  <Slides>21</Slides>
  <Notes>21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
      <vt:lpstr>Diapositiva 1</vt:lpstr>
      <vt:lpstr>Meiosia:</vt:lpstr>
      <vt:lpstr>Meiosia</vt:lpstr>
      <vt:lpstr>Gametoak:</vt:lpstr>
      <vt:lpstr>Bi gameto motak:</vt:lpstr>
      <vt:lpstr>DNA:</vt:lpstr>
      <vt:lpstr>DNA-ren egitura:</vt:lpstr>
      <vt:lpstr>Kromosoma:</vt:lpstr>
      <vt:lpstr>Kromosoma:</vt:lpstr>
      <vt:lpstr>Genea:</vt:lpstr>
      <vt:lpstr>DNA-tik proteinara:</vt:lpstr>
      <vt:lpstr>DNA-tik proteinara:</vt:lpstr>
      <vt:lpstr>RNA motak:</vt:lpstr>
      <vt:lpstr>Herentzia:</vt:lpstr>
      <vt:lpstr>Herentziaren transmizioa</vt:lpstr>
      <vt:lpstr>Mendel:</vt:lpstr>
      <vt:lpstr>Mendelen legeak:</vt:lpstr>
      <vt:lpstr>Mendelen  legeak: </vt:lpstr>
      <vt:lpstr>Dominantzia eta Kodominantzia:</vt:lpstr>
      <vt:lpstr>Diapositiva 20</vt:lpstr>
      <vt:lpstr>Iraide Olabarrieta  Zuriñe Uriarte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Ander</dc:creator>
  <cp:lastModifiedBy>IRAIDE</cp:lastModifiedBy>
  <cp:revision>3</cp:revision>
  <dcterms:modified xsi:type="dcterms:W3CDTF">2013-06-01T11:31:03Z</dcterms:modified>
</cp:coreProperties>
</file>